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  <p:sldMasterId id="2147487214" r:id="rId3"/>
    <p:sldMasterId id="2147488225" r:id="rId4"/>
    <p:sldMasterId id="2147488364" r:id="rId5"/>
    <p:sldMasterId id="2147488385" r:id="rId6"/>
  </p:sldMasterIdLst>
  <p:notesMasterIdLst>
    <p:notesMasterId r:id="rId14"/>
  </p:notesMasterIdLst>
  <p:handoutMasterIdLst>
    <p:handoutMasterId r:id="rId15"/>
  </p:handoutMasterIdLst>
  <p:sldIdLst>
    <p:sldId id="405" r:id="rId7"/>
    <p:sldId id="403" r:id="rId8"/>
    <p:sldId id="525" r:id="rId9"/>
    <p:sldId id="486" r:id="rId10"/>
    <p:sldId id="522" r:id="rId11"/>
    <p:sldId id="523" r:id="rId12"/>
    <p:sldId id="506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ley Mitchell" initials="HM" lastIdx="7" clrIdx="0">
    <p:extLst>
      <p:ext uri="{19B8F6BF-5375-455C-9EA6-DF929625EA0E}">
        <p15:presenceInfo xmlns:p15="http://schemas.microsoft.com/office/powerpoint/2012/main" userId="Hayley Mitchell" providerId="None"/>
      </p:ext>
    </p:extLst>
  </p:cmAuthor>
  <p:cmAuthor id="2" name="Brady, Patrick" initials="BP" lastIdx="1" clrIdx="1">
    <p:extLst>
      <p:ext uri="{19B8F6BF-5375-455C-9EA6-DF929625EA0E}">
        <p15:presenceInfo xmlns:p15="http://schemas.microsoft.com/office/powerpoint/2012/main" userId="S-1-5-21-602162358-1897051121-1417001333-16653" providerId="AD"/>
      </p:ext>
    </p:extLst>
  </p:cmAuthor>
  <p:cmAuthor id="3" name="Ryan, Caroline (ACL)" initials="RC(" lastIdx="6" clrIdx="2">
    <p:extLst>
      <p:ext uri="{19B8F6BF-5375-455C-9EA6-DF929625EA0E}">
        <p15:presenceInfo xmlns:p15="http://schemas.microsoft.com/office/powerpoint/2012/main" userId="S-1-5-21-1747495209-1248221918-2216747781-28024" providerId="AD"/>
      </p:ext>
    </p:extLst>
  </p:cmAuthor>
  <p:cmAuthor id="4" name="Mitchell, Hayley" initials="MH" lastIdx="4" clrIdx="3">
    <p:extLst>
      <p:ext uri="{19B8F6BF-5375-455C-9EA6-DF929625EA0E}">
        <p15:presenceInfo xmlns:p15="http://schemas.microsoft.com/office/powerpoint/2012/main" userId="S-1-5-21-602162358-1897051121-1417001333-21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08C"/>
    <a:srgbClr val="298F7C"/>
    <a:srgbClr val="00CC99"/>
    <a:srgbClr val="99FF99"/>
    <a:srgbClr val="4D6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45" autoAdjust="0"/>
    <p:restoredTop sz="84424" autoAdjust="0"/>
  </p:normalViewPr>
  <p:slideViewPr>
    <p:cSldViewPr showGuides="1">
      <p:cViewPr varScale="1">
        <p:scale>
          <a:sx n="74" d="100"/>
          <a:sy n="74" d="100"/>
        </p:scale>
        <p:origin x="41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9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10" d="100"/>
        <a:sy n="110" d="100"/>
      </p:scale>
      <p:origin x="0" y="-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6725"/>
          </a:xfrm>
          <a:prstGeom prst="rect">
            <a:avLst/>
          </a:prstGeom>
        </p:spPr>
        <p:txBody>
          <a:bodyPr vert="horz" lIns="93663" tIns="46832" rIns="93663" bIns="46832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6725"/>
          </a:xfrm>
          <a:prstGeom prst="rect">
            <a:avLst/>
          </a:prstGeom>
        </p:spPr>
        <p:txBody>
          <a:bodyPr vert="horz" lIns="93663" tIns="46832" rIns="93663" bIns="46832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1234F8BF-240D-47B3-8131-549885B9F931}" type="datetimeFigureOut">
              <a:rPr lang="en-US"/>
              <a:pPr>
                <a:defRPr/>
              </a:pPr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088"/>
            <a:ext cx="3036888" cy="466725"/>
          </a:xfrm>
          <a:prstGeom prst="rect">
            <a:avLst/>
          </a:prstGeom>
        </p:spPr>
        <p:txBody>
          <a:bodyPr vert="horz" lIns="93663" tIns="46832" rIns="93663" bIns="46832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8088"/>
            <a:ext cx="3036888" cy="466725"/>
          </a:xfrm>
          <a:prstGeom prst="rect">
            <a:avLst/>
          </a:prstGeom>
        </p:spPr>
        <p:txBody>
          <a:bodyPr vert="horz" wrap="square" lIns="93663" tIns="46832" rIns="93663" bIns="468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43C7EE1-2151-4EA8-8E35-FBD70412F6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174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88603" tIns="44302" rIns="88603" bIns="44302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88603" tIns="44302" rIns="88603" bIns="44302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0ECB1B98-747A-40D3-85C0-9DC0FF97D115}" type="datetimeFigureOut">
              <a:rPr lang="en-US"/>
              <a:pPr>
                <a:defRPr/>
              </a:pPr>
              <a:t>4/2/2020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700088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03" tIns="44302" rIns="88603" bIns="4430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6425"/>
            <a:ext cx="5613400" cy="4181475"/>
          </a:xfrm>
          <a:prstGeom prst="rect">
            <a:avLst/>
          </a:prstGeom>
        </p:spPr>
        <p:txBody>
          <a:bodyPr vert="horz" lIns="88603" tIns="44302" rIns="88603" bIns="4430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88603" tIns="44302" rIns="88603" bIns="44302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88603" tIns="44302" rIns="88603" bIns="443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689EE2-4AB9-4F2D-852B-9CFB7DFBD4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895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3230ED-64A0-47BE-AB0F-3F7E43AF4DF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572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Hear from ACL and VHA regarding COVID-19 updates in regards to VDC providers</a:t>
            </a:r>
          </a:p>
          <a:p>
            <a:r>
              <a:rPr lang="en-US" dirty="0" smtClean="0"/>
              <a:t>Hear from VDC providers regarding challenges, concerns, planning activities etc. regarding the COVID-19 pandemic</a:t>
            </a:r>
          </a:p>
          <a:p>
            <a:r>
              <a:rPr lang="en-US" dirty="0" smtClean="0"/>
              <a:t>Answer questions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ACDE08-72FD-49E2-AAED-4C9BFA6A85F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1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9EE2-4AB9-4F2D-852B-9CFB7DFBD40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519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A8868F-D10E-410A-A4BF-6A440B436810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66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Would it be helpful to have regular opportunities to share information on calls (similarly to our listening session today)?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If yes, how frequent would you prefer listening sessions to be held?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Telehealth is defined as the use of electronic information and telecommunication technologies to support long-distance clinical health care, patient and professional health-related education, public health, and health administration.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VDC providers, does your organization have the capacity to use telehealth to conduct assessments and monthly check-in visits?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Do you have experience using telehealth modalities to conduct assessments?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What training would be helpful to be able to conduct telehealth assessments and check-ins?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9EE2-4AB9-4F2D-852B-9CFB7DFBD407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940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9EE2-4AB9-4F2D-852B-9CFB7DFBD40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51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X:\Project\ADRC%20Topic%20Teams%202012\5269.07\TA%20Infrastructure%20and%20Learning%20Collaborative\April%202013%20Learning%20Session\Meeting%20materials\Ready%20for%20production\3%20Amigos%208.5x11_footer-0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X:\Project\ADRC%20Topic%20Teams%202012\5269.07\TA%20Infrastructure%20and%20Learning%20Collaborative\April%202013%20Learning%20Session\Meeting%20materials\Ready%20for%20production\3%20Amigos%208.5x11_footer-0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X:\Project\ADRC%20Topic%20Teams%202012\5269.07\TA%20Infrastructure%20and%20Learning%20Collaborative\April%202013%20Learning%20Session\Meeting%20materials\Ready%20for%20production\3%20Amigos%208.5x11_footer-0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X:\Project\ADRC Topic Teams 2012\5269.07\TA Infrastructure and Learning Collaborative\April 2013 Learning Session\Meeting materials\Ready for production\3 Amigos 8.5x11_footer-09.png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69863"/>
            <a:ext cx="42973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618"/>
            <a:ext cx="8229600" cy="432582"/>
          </a:xfrm>
          <a:prstGeom prst="rect">
            <a:avLst/>
          </a:prstGeom>
        </p:spPr>
        <p:txBody>
          <a:bodyPr/>
          <a:lstStyle>
            <a:lvl1pPr algn="ctr">
              <a:defRPr sz="3200" b="1" u="none" baseline="0">
                <a:solidFill>
                  <a:srgbClr val="08508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052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5395"/>
              </a:buClr>
              <a:buSzPct val="95000"/>
              <a:buFont typeface="Arial" panose="020B0604020202020204" pitchFamily="34" charset="0"/>
              <a:buChar char="•"/>
              <a:tabLst/>
              <a:defRPr sz="2000">
                <a:solidFill>
                  <a:schemeClr val="accent3"/>
                </a:solidFill>
              </a:defRPr>
            </a:lvl1pPr>
            <a:lvl2pPr marL="639763" marR="0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Char char="►"/>
              <a:tabLst/>
              <a:defRPr sz="1800">
                <a:solidFill>
                  <a:schemeClr val="accent3"/>
                </a:solidFill>
              </a:defRPr>
            </a:lvl2pPr>
            <a:lvl3pPr marL="914400" marR="0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AAF2"/>
              </a:buClr>
              <a:buSzPct val="80000"/>
              <a:buFont typeface="Wingdings" pitchFamily="2" charset="2"/>
              <a:buChar char="q"/>
              <a:tabLst/>
              <a:defRPr sz="1800">
                <a:solidFill>
                  <a:schemeClr val="accent3"/>
                </a:solidFill>
              </a:defRPr>
            </a:lvl3pPr>
            <a:lvl4pPr marL="9779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Tx/>
              <a:buNone/>
              <a:tabLst/>
              <a:defRPr sz="1400">
                <a:solidFill>
                  <a:schemeClr val="accent3"/>
                </a:solidFill>
              </a:defRPr>
            </a:lvl4pPr>
            <a:lvl5pPr marL="1462088" marR="0" indent="-209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692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208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6084888"/>
            <a:ext cx="8229600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6553200" y="6338888"/>
            <a:ext cx="2133600" cy="365125"/>
          </a:xfrm>
          <a:prstGeom prst="rect">
            <a:avLst/>
          </a:prstGeom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b="1" dirty="0">
                <a:solidFill>
                  <a:srgbClr val="262729"/>
                </a:solidFill>
                <a:latin typeface="Arial" panose="020B0604020202020204" pitchFamily="34" charset="0"/>
              </a:rPr>
              <a:t>lewin.com</a:t>
            </a:r>
            <a:r>
              <a:rPr lang="en-US" altLang="en-US" sz="900" dirty="0">
                <a:solidFill>
                  <a:srgbClr val="262729"/>
                </a:solidFill>
                <a:latin typeface="Arial" panose="020B0604020202020204" pitchFamily="34" charset="0"/>
              </a:rPr>
              <a:t> | </a:t>
            </a:r>
            <a:fld id="{A1BA86CD-6DAF-412C-BD01-0B1EA1D03C5E}" type="slidenum">
              <a:rPr lang="en-US" altLang="en-US" sz="900" smtClean="0">
                <a:solidFill>
                  <a:srgbClr val="747678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solidFill>
                <a:srgbClr val="747678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21"/>
          <p:cNvGrpSpPr>
            <a:grpSpLocks/>
          </p:cNvGrpSpPr>
          <p:nvPr userDrawn="1"/>
        </p:nvGrpSpPr>
        <p:grpSpPr bwMode="auto">
          <a:xfrm>
            <a:off x="490538" y="6238875"/>
            <a:ext cx="1566862" cy="350838"/>
            <a:chOff x="2257425" y="6238876"/>
            <a:chExt cx="1566863" cy="350838"/>
          </a:xfrm>
        </p:grpSpPr>
        <p:sp>
          <p:nvSpPr>
            <p:cNvPr id="5" name="Freeform 22"/>
            <p:cNvSpPr>
              <a:spLocks/>
            </p:cNvSpPr>
            <p:nvPr userDrawn="1"/>
          </p:nvSpPr>
          <p:spPr bwMode="black">
            <a:xfrm>
              <a:off x="2341563" y="6238876"/>
              <a:ext cx="1025525" cy="228600"/>
            </a:xfrm>
            <a:custGeom>
              <a:avLst/>
              <a:gdLst>
                <a:gd name="T0" fmla="*/ 2147483646 w 1471"/>
                <a:gd name="T1" fmla="*/ 2147483646 h 328"/>
                <a:gd name="T2" fmla="*/ 2147483646 w 1471"/>
                <a:gd name="T3" fmla="*/ 2147483646 h 328"/>
                <a:gd name="T4" fmla="*/ 2147483646 w 1471"/>
                <a:gd name="T5" fmla="*/ 2147483646 h 328"/>
                <a:gd name="T6" fmla="*/ 2147483646 w 1471"/>
                <a:gd name="T7" fmla="*/ 2147483646 h 328"/>
                <a:gd name="T8" fmla="*/ 0 w 1471"/>
                <a:gd name="T9" fmla="*/ 2147483646 h 328"/>
                <a:gd name="T10" fmla="*/ 2147483646 w 1471"/>
                <a:gd name="T11" fmla="*/ 2147483646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1" h="328">
                  <a:moveTo>
                    <a:pt x="730" y="45"/>
                  </a:moveTo>
                  <a:lnTo>
                    <a:pt x="730" y="45"/>
                  </a:lnTo>
                  <a:cubicBezTo>
                    <a:pt x="1077" y="0"/>
                    <a:pt x="1356" y="46"/>
                    <a:pt x="1471" y="116"/>
                  </a:cubicBezTo>
                  <a:cubicBezTo>
                    <a:pt x="1309" y="72"/>
                    <a:pt x="1056" y="40"/>
                    <a:pt x="744" y="81"/>
                  </a:cubicBezTo>
                  <a:cubicBezTo>
                    <a:pt x="432" y="121"/>
                    <a:pt x="140" y="233"/>
                    <a:pt x="0" y="328"/>
                  </a:cubicBezTo>
                  <a:cubicBezTo>
                    <a:pt x="134" y="207"/>
                    <a:pt x="382" y="90"/>
                    <a:pt x="730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black">
            <a:xfrm>
              <a:off x="2257425" y="6373814"/>
              <a:ext cx="166687" cy="211137"/>
            </a:xfrm>
            <a:custGeom>
              <a:avLst/>
              <a:gdLst>
                <a:gd name="T0" fmla="*/ 44 w 238"/>
                <a:gd name="T1" fmla="*/ 234 h 304"/>
                <a:gd name="T2" fmla="*/ 44 w 238"/>
                <a:gd name="T3" fmla="*/ 234 h 304"/>
                <a:gd name="T4" fmla="*/ 16 w 238"/>
                <a:gd name="T5" fmla="*/ 291 h 304"/>
                <a:gd name="T6" fmla="*/ 3 w 238"/>
                <a:gd name="T7" fmla="*/ 293 h 304"/>
                <a:gd name="T8" fmla="*/ 3 w 238"/>
                <a:gd name="T9" fmla="*/ 304 h 304"/>
                <a:gd name="T10" fmla="*/ 63 w 238"/>
                <a:gd name="T11" fmla="*/ 303 h 304"/>
                <a:gd name="T12" fmla="*/ 105 w 238"/>
                <a:gd name="T13" fmla="*/ 303 h 304"/>
                <a:gd name="T14" fmla="*/ 171 w 238"/>
                <a:gd name="T15" fmla="*/ 304 h 304"/>
                <a:gd name="T16" fmla="*/ 219 w 238"/>
                <a:gd name="T17" fmla="*/ 304 h 304"/>
                <a:gd name="T18" fmla="*/ 238 w 238"/>
                <a:gd name="T19" fmla="*/ 240 h 304"/>
                <a:gd name="T20" fmla="*/ 227 w 238"/>
                <a:gd name="T21" fmla="*/ 238 h 304"/>
                <a:gd name="T22" fmla="*/ 196 w 238"/>
                <a:gd name="T23" fmla="*/ 283 h 304"/>
                <a:gd name="T24" fmla="*/ 140 w 238"/>
                <a:gd name="T25" fmla="*/ 289 h 304"/>
                <a:gd name="T26" fmla="*/ 91 w 238"/>
                <a:gd name="T27" fmla="*/ 278 h 304"/>
                <a:gd name="T28" fmla="*/ 81 w 238"/>
                <a:gd name="T29" fmla="*/ 229 h 304"/>
                <a:gd name="T30" fmla="*/ 81 w 238"/>
                <a:gd name="T31" fmla="*/ 70 h 304"/>
                <a:gd name="T32" fmla="*/ 109 w 238"/>
                <a:gd name="T33" fmla="*/ 12 h 304"/>
                <a:gd name="T34" fmla="*/ 120 w 238"/>
                <a:gd name="T35" fmla="*/ 11 h 304"/>
                <a:gd name="T36" fmla="*/ 119 w 238"/>
                <a:gd name="T37" fmla="*/ 0 h 304"/>
                <a:gd name="T38" fmla="*/ 63 w 238"/>
                <a:gd name="T39" fmla="*/ 1 h 304"/>
                <a:gd name="T40" fmla="*/ 3 w 238"/>
                <a:gd name="T41" fmla="*/ 0 h 304"/>
                <a:gd name="T42" fmla="*/ 3 w 238"/>
                <a:gd name="T43" fmla="*/ 11 h 304"/>
                <a:gd name="T44" fmla="*/ 14 w 238"/>
                <a:gd name="T45" fmla="*/ 12 h 304"/>
                <a:gd name="T46" fmla="*/ 44 w 238"/>
                <a:gd name="T47" fmla="*/ 70 h 304"/>
                <a:gd name="T48" fmla="*/ 44 w 238"/>
                <a:gd name="T49" fmla="*/ 2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304">
                  <a:moveTo>
                    <a:pt x="44" y="234"/>
                  </a:moveTo>
                  <a:lnTo>
                    <a:pt x="44" y="234"/>
                  </a:lnTo>
                  <a:cubicBezTo>
                    <a:pt x="44" y="283"/>
                    <a:pt x="43" y="289"/>
                    <a:pt x="16" y="291"/>
                  </a:cubicBezTo>
                  <a:lnTo>
                    <a:pt x="3" y="293"/>
                  </a:lnTo>
                  <a:cubicBezTo>
                    <a:pt x="0" y="296"/>
                    <a:pt x="1" y="303"/>
                    <a:pt x="3" y="304"/>
                  </a:cubicBezTo>
                  <a:cubicBezTo>
                    <a:pt x="29" y="304"/>
                    <a:pt x="44" y="303"/>
                    <a:pt x="63" y="303"/>
                  </a:cubicBezTo>
                  <a:lnTo>
                    <a:pt x="105" y="303"/>
                  </a:lnTo>
                  <a:cubicBezTo>
                    <a:pt x="129" y="303"/>
                    <a:pt x="151" y="303"/>
                    <a:pt x="171" y="304"/>
                  </a:cubicBezTo>
                  <a:cubicBezTo>
                    <a:pt x="191" y="304"/>
                    <a:pt x="208" y="304"/>
                    <a:pt x="219" y="304"/>
                  </a:cubicBezTo>
                  <a:cubicBezTo>
                    <a:pt x="225" y="292"/>
                    <a:pt x="238" y="246"/>
                    <a:pt x="238" y="240"/>
                  </a:cubicBezTo>
                  <a:cubicBezTo>
                    <a:pt x="238" y="237"/>
                    <a:pt x="229" y="236"/>
                    <a:pt x="227" y="238"/>
                  </a:cubicBezTo>
                  <a:cubicBezTo>
                    <a:pt x="218" y="261"/>
                    <a:pt x="206" y="277"/>
                    <a:pt x="196" y="283"/>
                  </a:cubicBezTo>
                  <a:cubicBezTo>
                    <a:pt x="189" y="287"/>
                    <a:pt x="180" y="289"/>
                    <a:pt x="140" y="289"/>
                  </a:cubicBezTo>
                  <a:cubicBezTo>
                    <a:pt x="105" y="289"/>
                    <a:pt x="96" y="284"/>
                    <a:pt x="91" y="278"/>
                  </a:cubicBezTo>
                  <a:cubicBezTo>
                    <a:pt x="83" y="270"/>
                    <a:pt x="81" y="258"/>
                    <a:pt x="81" y="229"/>
                  </a:cubicBezTo>
                  <a:lnTo>
                    <a:pt x="81" y="70"/>
                  </a:lnTo>
                  <a:cubicBezTo>
                    <a:pt x="81" y="22"/>
                    <a:pt x="82" y="15"/>
                    <a:pt x="109" y="12"/>
                  </a:cubicBezTo>
                  <a:lnTo>
                    <a:pt x="120" y="11"/>
                  </a:lnTo>
                  <a:cubicBezTo>
                    <a:pt x="123" y="9"/>
                    <a:pt x="122" y="1"/>
                    <a:pt x="119" y="0"/>
                  </a:cubicBezTo>
                  <a:cubicBezTo>
                    <a:pt x="96" y="1"/>
                    <a:pt x="81" y="1"/>
                    <a:pt x="63" y="1"/>
                  </a:cubicBezTo>
                  <a:cubicBezTo>
                    <a:pt x="45" y="1"/>
                    <a:pt x="29" y="1"/>
                    <a:pt x="3" y="0"/>
                  </a:cubicBezTo>
                  <a:cubicBezTo>
                    <a:pt x="1" y="1"/>
                    <a:pt x="0" y="9"/>
                    <a:pt x="3" y="11"/>
                  </a:cubicBezTo>
                  <a:lnTo>
                    <a:pt x="14" y="12"/>
                  </a:lnTo>
                  <a:cubicBezTo>
                    <a:pt x="43" y="15"/>
                    <a:pt x="44" y="22"/>
                    <a:pt x="44" y="70"/>
                  </a:cubicBezTo>
                  <a:lnTo>
                    <a:pt x="44" y="23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black">
            <a:xfrm>
              <a:off x="2422525" y="6445251"/>
              <a:ext cx="130175" cy="139700"/>
            </a:xfrm>
            <a:custGeom>
              <a:avLst/>
              <a:gdLst>
                <a:gd name="T0" fmla="*/ 37 w 187"/>
                <a:gd name="T1" fmla="*/ 152 h 201"/>
                <a:gd name="T2" fmla="*/ 37 w 187"/>
                <a:gd name="T3" fmla="*/ 152 h 201"/>
                <a:gd name="T4" fmla="*/ 16 w 187"/>
                <a:gd name="T5" fmla="*/ 188 h 201"/>
                <a:gd name="T6" fmla="*/ 4 w 187"/>
                <a:gd name="T7" fmla="*/ 190 h 201"/>
                <a:gd name="T8" fmla="*/ 4 w 187"/>
                <a:gd name="T9" fmla="*/ 201 h 201"/>
                <a:gd name="T10" fmla="*/ 56 w 187"/>
                <a:gd name="T11" fmla="*/ 200 h 201"/>
                <a:gd name="T12" fmla="*/ 96 w 187"/>
                <a:gd name="T13" fmla="*/ 200 h 201"/>
                <a:gd name="T14" fmla="*/ 133 w 187"/>
                <a:gd name="T15" fmla="*/ 201 h 201"/>
                <a:gd name="T16" fmla="*/ 173 w 187"/>
                <a:gd name="T17" fmla="*/ 201 h 201"/>
                <a:gd name="T18" fmla="*/ 187 w 187"/>
                <a:gd name="T19" fmla="*/ 151 h 201"/>
                <a:gd name="T20" fmla="*/ 175 w 187"/>
                <a:gd name="T21" fmla="*/ 149 h 201"/>
                <a:gd name="T22" fmla="*/ 116 w 187"/>
                <a:gd name="T23" fmla="*/ 187 h 201"/>
                <a:gd name="T24" fmla="*/ 77 w 187"/>
                <a:gd name="T25" fmla="*/ 181 h 201"/>
                <a:gd name="T26" fmla="*/ 72 w 187"/>
                <a:gd name="T27" fmla="*/ 148 h 201"/>
                <a:gd name="T28" fmla="*/ 72 w 187"/>
                <a:gd name="T29" fmla="*/ 115 h 201"/>
                <a:gd name="T30" fmla="*/ 81 w 187"/>
                <a:gd name="T31" fmla="*/ 104 h 201"/>
                <a:gd name="T32" fmla="*/ 103 w 187"/>
                <a:gd name="T33" fmla="*/ 104 h 201"/>
                <a:gd name="T34" fmla="*/ 133 w 187"/>
                <a:gd name="T35" fmla="*/ 121 h 201"/>
                <a:gd name="T36" fmla="*/ 135 w 187"/>
                <a:gd name="T37" fmla="*/ 130 h 201"/>
                <a:gd name="T38" fmla="*/ 146 w 187"/>
                <a:gd name="T39" fmla="*/ 129 h 201"/>
                <a:gd name="T40" fmla="*/ 146 w 187"/>
                <a:gd name="T41" fmla="*/ 97 h 201"/>
                <a:gd name="T42" fmla="*/ 146 w 187"/>
                <a:gd name="T43" fmla="*/ 64 h 201"/>
                <a:gd name="T44" fmla="*/ 135 w 187"/>
                <a:gd name="T45" fmla="*/ 64 h 201"/>
                <a:gd name="T46" fmla="*/ 133 w 187"/>
                <a:gd name="T47" fmla="*/ 72 h 201"/>
                <a:gd name="T48" fmla="*/ 103 w 187"/>
                <a:gd name="T49" fmla="*/ 90 h 201"/>
                <a:gd name="T50" fmla="*/ 81 w 187"/>
                <a:gd name="T51" fmla="*/ 90 h 201"/>
                <a:gd name="T52" fmla="*/ 72 w 187"/>
                <a:gd name="T53" fmla="*/ 80 h 201"/>
                <a:gd name="T54" fmla="*/ 72 w 187"/>
                <a:gd name="T55" fmla="*/ 30 h 201"/>
                <a:gd name="T56" fmla="*/ 89 w 187"/>
                <a:gd name="T57" fmla="*/ 15 h 201"/>
                <a:gd name="T58" fmla="*/ 109 w 187"/>
                <a:gd name="T59" fmla="*/ 15 h 201"/>
                <a:gd name="T60" fmla="*/ 148 w 187"/>
                <a:gd name="T61" fmla="*/ 26 h 201"/>
                <a:gd name="T62" fmla="*/ 156 w 187"/>
                <a:gd name="T63" fmla="*/ 48 h 201"/>
                <a:gd name="T64" fmla="*/ 168 w 187"/>
                <a:gd name="T65" fmla="*/ 47 h 201"/>
                <a:gd name="T66" fmla="*/ 163 w 187"/>
                <a:gd name="T67" fmla="*/ 0 h 201"/>
                <a:gd name="T68" fmla="*/ 120 w 187"/>
                <a:gd name="T69" fmla="*/ 2 h 201"/>
                <a:gd name="T70" fmla="*/ 56 w 187"/>
                <a:gd name="T71" fmla="*/ 2 h 201"/>
                <a:gd name="T72" fmla="*/ 33 w 187"/>
                <a:gd name="T73" fmla="*/ 1 h 201"/>
                <a:gd name="T74" fmla="*/ 13 w 187"/>
                <a:gd name="T75" fmla="*/ 0 h 201"/>
                <a:gd name="T76" fmla="*/ 12 w 187"/>
                <a:gd name="T77" fmla="*/ 12 h 201"/>
                <a:gd name="T78" fmla="*/ 19 w 187"/>
                <a:gd name="T79" fmla="*/ 13 h 201"/>
                <a:gd name="T80" fmla="*/ 37 w 187"/>
                <a:gd name="T81" fmla="*/ 50 h 201"/>
                <a:gd name="T82" fmla="*/ 37 w 187"/>
                <a:gd name="T83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201">
                  <a:moveTo>
                    <a:pt x="37" y="152"/>
                  </a:moveTo>
                  <a:lnTo>
                    <a:pt x="37" y="152"/>
                  </a:lnTo>
                  <a:cubicBezTo>
                    <a:pt x="37" y="184"/>
                    <a:pt x="36" y="187"/>
                    <a:pt x="16" y="188"/>
                  </a:cubicBezTo>
                  <a:lnTo>
                    <a:pt x="4" y="190"/>
                  </a:lnTo>
                  <a:cubicBezTo>
                    <a:pt x="0" y="193"/>
                    <a:pt x="1" y="200"/>
                    <a:pt x="4" y="201"/>
                  </a:cubicBezTo>
                  <a:cubicBezTo>
                    <a:pt x="27" y="201"/>
                    <a:pt x="41" y="200"/>
                    <a:pt x="56" y="200"/>
                  </a:cubicBezTo>
                  <a:lnTo>
                    <a:pt x="96" y="200"/>
                  </a:lnTo>
                  <a:cubicBezTo>
                    <a:pt x="108" y="200"/>
                    <a:pt x="120" y="200"/>
                    <a:pt x="133" y="201"/>
                  </a:cubicBezTo>
                  <a:cubicBezTo>
                    <a:pt x="146" y="201"/>
                    <a:pt x="159" y="201"/>
                    <a:pt x="173" y="201"/>
                  </a:cubicBezTo>
                  <a:cubicBezTo>
                    <a:pt x="179" y="193"/>
                    <a:pt x="185" y="170"/>
                    <a:pt x="187" y="151"/>
                  </a:cubicBezTo>
                  <a:cubicBezTo>
                    <a:pt x="186" y="147"/>
                    <a:pt x="179" y="145"/>
                    <a:pt x="175" y="149"/>
                  </a:cubicBezTo>
                  <a:cubicBezTo>
                    <a:pt x="162" y="186"/>
                    <a:pt x="145" y="187"/>
                    <a:pt x="116" y="187"/>
                  </a:cubicBezTo>
                  <a:cubicBezTo>
                    <a:pt x="90" y="187"/>
                    <a:pt x="81" y="185"/>
                    <a:pt x="77" y="181"/>
                  </a:cubicBezTo>
                  <a:cubicBezTo>
                    <a:pt x="73" y="175"/>
                    <a:pt x="72" y="161"/>
                    <a:pt x="72" y="148"/>
                  </a:cubicBezTo>
                  <a:lnTo>
                    <a:pt x="72" y="115"/>
                  </a:lnTo>
                  <a:cubicBezTo>
                    <a:pt x="72" y="105"/>
                    <a:pt x="72" y="104"/>
                    <a:pt x="81" y="104"/>
                  </a:cubicBezTo>
                  <a:lnTo>
                    <a:pt x="103" y="104"/>
                  </a:lnTo>
                  <a:cubicBezTo>
                    <a:pt x="127" y="104"/>
                    <a:pt x="129" y="108"/>
                    <a:pt x="133" y="121"/>
                  </a:cubicBezTo>
                  <a:lnTo>
                    <a:pt x="135" y="130"/>
                  </a:lnTo>
                  <a:cubicBezTo>
                    <a:pt x="137" y="133"/>
                    <a:pt x="144" y="133"/>
                    <a:pt x="146" y="129"/>
                  </a:cubicBezTo>
                  <a:cubicBezTo>
                    <a:pt x="146" y="116"/>
                    <a:pt x="146" y="108"/>
                    <a:pt x="146" y="97"/>
                  </a:cubicBezTo>
                  <a:cubicBezTo>
                    <a:pt x="146" y="86"/>
                    <a:pt x="146" y="78"/>
                    <a:pt x="146" y="64"/>
                  </a:cubicBezTo>
                  <a:cubicBezTo>
                    <a:pt x="144" y="61"/>
                    <a:pt x="137" y="60"/>
                    <a:pt x="135" y="64"/>
                  </a:cubicBezTo>
                  <a:lnTo>
                    <a:pt x="133" y="72"/>
                  </a:lnTo>
                  <a:cubicBezTo>
                    <a:pt x="129" y="86"/>
                    <a:pt x="127" y="90"/>
                    <a:pt x="103" y="90"/>
                  </a:cubicBezTo>
                  <a:lnTo>
                    <a:pt x="81" y="90"/>
                  </a:lnTo>
                  <a:cubicBezTo>
                    <a:pt x="72" y="90"/>
                    <a:pt x="72" y="88"/>
                    <a:pt x="72" y="80"/>
                  </a:cubicBezTo>
                  <a:lnTo>
                    <a:pt x="72" y="30"/>
                  </a:lnTo>
                  <a:cubicBezTo>
                    <a:pt x="72" y="15"/>
                    <a:pt x="73" y="15"/>
                    <a:pt x="89" y="15"/>
                  </a:cubicBezTo>
                  <a:lnTo>
                    <a:pt x="109" y="15"/>
                  </a:lnTo>
                  <a:cubicBezTo>
                    <a:pt x="120" y="15"/>
                    <a:pt x="140" y="15"/>
                    <a:pt x="148" y="26"/>
                  </a:cubicBezTo>
                  <a:cubicBezTo>
                    <a:pt x="150" y="30"/>
                    <a:pt x="153" y="36"/>
                    <a:pt x="156" y="48"/>
                  </a:cubicBezTo>
                  <a:cubicBezTo>
                    <a:pt x="159" y="51"/>
                    <a:pt x="166" y="51"/>
                    <a:pt x="168" y="47"/>
                  </a:cubicBezTo>
                  <a:cubicBezTo>
                    <a:pt x="166" y="27"/>
                    <a:pt x="163" y="6"/>
                    <a:pt x="163" y="0"/>
                  </a:cubicBezTo>
                  <a:cubicBezTo>
                    <a:pt x="159" y="1"/>
                    <a:pt x="140" y="2"/>
                    <a:pt x="120" y="2"/>
                  </a:cubicBezTo>
                  <a:lnTo>
                    <a:pt x="56" y="2"/>
                  </a:lnTo>
                  <a:cubicBezTo>
                    <a:pt x="48" y="2"/>
                    <a:pt x="41" y="2"/>
                    <a:pt x="33" y="1"/>
                  </a:cubicBezTo>
                  <a:cubicBezTo>
                    <a:pt x="27" y="1"/>
                    <a:pt x="20" y="1"/>
                    <a:pt x="13" y="0"/>
                  </a:cubicBezTo>
                  <a:cubicBezTo>
                    <a:pt x="9" y="2"/>
                    <a:pt x="9" y="10"/>
                    <a:pt x="12" y="12"/>
                  </a:cubicBezTo>
                  <a:lnTo>
                    <a:pt x="19" y="13"/>
                  </a:lnTo>
                  <a:cubicBezTo>
                    <a:pt x="36" y="17"/>
                    <a:pt x="37" y="18"/>
                    <a:pt x="37" y="50"/>
                  </a:cubicBezTo>
                  <a:lnTo>
                    <a:pt x="37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2543175" y="6445251"/>
              <a:ext cx="234950" cy="144463"/>
            </a:xfrm>
            <a:custGeom>
              <a:avLst/>
              <a:gdLst>
                <a:gd name="T0" fmla="*/ 97 w 338"/>
                <a:gd name="T1" fmla="*/ 157 h 207"/>
                <a:gd name="T2" fmla="*/ 97 w 338"/>
                <a:gd name="T3" fmla="*/ 157 h 207"/>
                <a:gd name="T4" fmla="*/ 119 w 338"/>
                <a:gd name="T5" fmla="*/ 205 h 207"/>
                <a:gd name="T6" fmla="*/ 125 w 338"/>
                <a:gd name="T7" fmla="*/ 207 h 207"/>
                <a:gd name="T8" fmla="*/ 130 w 338"/>
                <a:gd name="T9" fmla="*/ 205 h 207"/>
                <a:gd name="T10" fmla="*/ 171 w 338"/>
                <a:gd name="T11" fmla="*/ 121 h 207"/>
                <a:gd name="T12" fmla="*/ 210 w 338"/>
                <a:gd name="T13" fmla="*/ 205 h 207"/>
                <a:gd name="T14" fmla="*/ 216 w 338"/>
                <a:gd name="T15" fmla="*/ 207 h 207"/>
                <a:gd name="T16" fmla="*/ 222 w 338"/>
                <a:gd name="T17" fmla="*/ 205 h 207"/>
                <a:gd name="T18" fmla="*/ 248 w 338"/>
                <a:gd name="T19" fmla="*/ 146 h 207"/>
                <a:gd name="T20" fmla="*/ 291 w 338"/>
                <a:gd name="T21" fmla="*/ 52 h 207"/>
                <a:gd name="T22" fmla="*/ 322 w 338"/>
                <a:gd name="T23" fmla="*/ 14 h 207"/>
                <a:gd name="T24" fmla="*/ 335 w 338"/>
                <a:gd name="T25" fmla="*/ 12 h 207"/>
                <a:gd name="T26" fmla="*/ 334 w 338"/>
                <a:gd name="T27" fmla="*/ 0 h 207"/>
                <a:gd name="T28" fmla="*/ 300 w 338"/>
                <a:gd name="T29" fmla="*/ 2 h 207"/>
                <a:gd name="T30" fmla="*/ 266 w 338"/>
                <a:gd name="T31" fmla="*/ 0 h 207"/>
                <a:gd name="T32" fmla="*/ 266 w 338"/>
                <a:gd name="T33" fmla="*/ 12 h 207"/>
                <a:gd name="T34" fmla="*/ 275 w 338"/>
                <a:gd name="T35" fmla="*/ 13 h 207"/>
                <a:gd name="T36" fmla="*/ 275 w 338"/>
                <a:gd name="T37" fmla="*/ 43 h 207"/>
                <a:gd name="T38" fmla="*/ 242 w 338"/>
                <a:gd name="T39" fmla="*/ 119 h 207"/>
                <a:gd name="T40" fmla="*/ 224 w 338"/>
                <a:gd name="T41" fmla="*/ 160 h 207"/>
                <a:gd name="T42" fmla="*/ 205 w 338"/>
                <a:gd name="T43" fmla="*/ 121 h 207"/>
                <a:gd name="T44" fmla="*/ 192 w 338"/>
                <a:gd name="T45" fmla="*/ 95 h 207"/>
                <a:gd name="T46" fmla="*/ 192 w 338"/>
                <a:gd name="T47" fmla="*/ 78 h 207"/>
                <a:gd name="T48" fmla="*/ 216 w 338"/>
                <a:gd name="T49" fmla="*/ 36 h 207"/>
                <a:gd name="T50" fmla="*/ 242 w 338"/>
                <a:gd name="T51" fmla="*/ 13 h 207"/>
                <a:gd name="T52" fmla="*/ 249 w 338"/>
                <a:gd name="T53" fmla="*/ 12 h 207"/>
                <a:gd name="T54" fmla="*/ 249 w 338"/>
                <a:gd name="T55" fmla="*/ 0 h 207"/>
                <a:gd name="T56" fmla="*/ 218 w 338"/>
                <a:gd name="T57" fmla="*/ 2 h 207"/>
                <a:gd name="T58" fmla="*/ 186 w 338"/>
                <a:gd name="T59" fmla="*/ 0 h 207"/>
                <a:gd name="T60" fmla="*/ 186 w 338"/>
                <a:gd name="T61" fmla="*/ 12 h 207"/>
                <a:gd name="T62" fmla="*/ 194 w 338"/>
                <a:gd name="T63" fmla="*/ 13 h 207"/>
                <a:gd name="T64" fmla="*/ 202 w 338"/>
                <a:gd name="T65" fmla="*/ 27 h 207"/>
                <a:gd name="T66" fmla="*/ 194 w 338"/>
                <a:gd name="T67" fmla="*/ 44 h 207"/>
                <a:gd name="T68" fmla="*/ 180 w 338"/>
                <a:gd name="T69" fmla="*/ 71 h 207"/>
                <a:gd name="T70" fmla="*/ 163 w 338"/>
                <a:gd name="T71" fmla="*/ 37 h 207"/>
                <a:gd name="T72" fmla="*/ 159 w 338"/>
                <a:gd name="T73" fmla="*/ 28 h 207"/>
                <a:gd name="T74" fmla="*/ 163 w 338"/>
                <a:gd name="T75" fmla="*/ 13 h 207"/>
                <a:gd name="T76" fmla="*/ 169 w 338"/>
                <a:gd name="T77" fmla="*/ 12 h 207"/>
                <a:gd name="T78" fmla="*/ 169 w 338"/>
                <a:gd name="T79" fmla="*/ 0 h 207"/>
                <a:gd name="T80" fmla="*/ 134 w 338"/>
                <a:gd name="T81" fmla="*/ 2 h 207"/>
                <a:gd name="T82" fmla="*/ 99 w 338"/>
                <a:gd name="T83" fmla="*/ 0 h 207"/>
                <a:gd name="T84" fmla="*/ 98 w 338"/>
                <a:gd name="T85" fmla="*/ 12 h 207"/>
                <a:gd name="T86" fmla="*/ 106 w 338"/>
                <a:gd name="T87" fmla="*/ 13 h 207"/>
                <a:gd name="T88" fmla="*/ 126 w 338"/>
                <a:gd name="T89" fmla="*/ 27 h 207"/>
                <a:gd name="T90" fmla="*/ 159 w 338"/>
                <a:gd name="T91" fmla="*/ 94 h 207"/>
                <a:gd name="T92" fmla="*/ 159 w 338"/>
                <a:gd name="T93" fmla="*/ 110 h 207"/>
                <a:gd name="T94" fmla="*/ 151 w 338"/>
                <a:gd name="T95" fmla="*/ 127 h 207"/>
                <a:gd name="T96" fmla="*/ 135 w 338"/>
                <a:gd name="T97" fmla="*/ 160 h 207"/>
                <a:gd name="T98" fmla="*/ 117 w 338"/>
                <a:gd name="T99" fmla="*/ 127 h 207"/>
                <a:gd name="T100" fmla="*/ 75 w 338"/>
                <a:gd name="T101" fmla="*/ 42 h 207"/>
                <a:gd name="T102" fmla="*/ 73 w 338"/>
                <a:gd name="T103" fmla="*/ 13 h 207"/>
                <a:gd name="T104" fmla="*/ 79 w 338"/>
                <a:gd name="T105" fmla="*/ 12 h 207"/>
                <a:gd name="T106" fmla="*/ 79 w 338"/>
                <a:gd name="T107" fmla="*/ 0 h 207"/>
                <a:gd name="T108" fmla="*/ 39 w 338"/>
                <a:gd name="T109" fmla="*/ 2 h 207"/>
                <a:gd name="T110" fmla="*/ 4 w 338"/>
                <a:gd name="T111" fmla="*/ 0 h 207"/>
                <a:gd name="T112" fmla="*/ 3 w 338"/>
                <a:gd name="T113" fmla="*/ 12 h 207"/>
                <a:gd name="T114" fmla="*/ 13 w 338"/>
                <a:gd name="T115" fmla="*/ 14 h 207"/>
                <a:gd name="T116" fmla="*/ 34 w 338"/>
                <a:gd name="T117" fmla="*/ 33 h 207"/>
                <a:gd name="T118" fmla="*/ 97 w 338"/>
                <a:gd name="T119" fmla="*/ 15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8" h="207">
                  <a:moveTo>
                    <a:pt x="97" y="157"/>
                  </a:moveTo>
                  <a:lnTo>
                    <a:pt x="97" y="157"/>
                  </a:lnTo>
                  <a:cubicBezTo>
                    <a:pt x="102" y="165"/>
                    <a:pt x="115" y="193"/>
                    <a:pt x="119" y="205"/>
                  </a:cubicBezTo>
                  <a:cubicBezTo>
                    <a:pt x="120" y="206"/>
                    <a:pt x="122" y="207"/>
                    <a:pt x="125" y="207"/>
                  </a:cubicBezTo>
                  <a:cubicBezTo>
                    <a:pt x="126" y="207"/>
                    <a:pt x="129" y="206"/>
                    <a:pt x="130" y="205"/>
                  </a:cubicBezTo>
                  <a:cubicBezTo>
                    <a:pt x="135" y="192"/>
                    <a:pt x="156" y="150"/>
                    <a:pt x="171" y="121"/>
                  </a:cubicBezTo>
                  <a:cubicBezTo>
                    <a:pt x="177" y="131"/>
                    <a:pt x="206" y="191"/>
                    <a:pt x="210" y="205"/>
                  </a:cubicBezTo>
                  <a:cubicBezTo>
                    <a:pt x="213" y="206"/>
                    <a:pt x="215" y="207"/>
                    <a:pt x="216" y="207"/>
                  </a:cubicBezTo>
                  <a:cubicBezTo>
                    <a:pt x="219" y="207"/>
                    <a:pt x="220" y="206"/>
                    <a:pt x="222" y="205"/>
                  </a:cubicBezTo>
                  <a:cubicBezTo>
                    <a:pt x="230" y="186"/>
                    <a:pt x="239" y="166"/>
                    <a:pt x="248" y="146"/>
                  </a:cubicBezTo>
                  <a:lnTo>
                    <a:pt x="291" y="52"/>
                  </a:lnTo>
                  <a:cubicBezTo>
                    <a:pt x="305" y="22"/>
                    <a:pt x="308" y="17"/>
                    <a:pt x="322" y="14"/>
                  </a:cubicBezTo>
                  <a:lnTo>
                    <a:pt x="335" y="12"/>
                  </a:lnTo>
                  <a:cubicBezTo>
                    <a:pt x="338" y="10"/>
                    <a:pt x="338" y="2"/>
                    <a:pt x="334" y="0"/>
                  </a:cubicBezTo>
                  <a:cubicBezTo>
                    <a:pt x="321" y="1"/>
                    <a:pt x="311" y="2"/>
                    <a:pt x="300" y="2"/>
                  </a:cubicBezTo>
                  <a:cubicBezTo>
                    <a:pt x="288" y="2"/>
                    <a:pt x="278" y="1"/>
                    <a:pt x="266" y="0"/>
                  </a:cubicBezTo>
                  <a:cubicBezTo>
                    <a:pt x="263" y="3"/>
                    <a:pt x="262" y="8"/>
                    <a:pt x="266" y="12"/>
                  </a:cubicBezTo>
                  <a:lnTo>
                    <a:pt x="275" y="13"/>
                  </a:lnTo>
                  <a:cubicBezTo>
                    <a:pt x="288" y="15"/>
                    <a:pt x="286" y="17"/>
                    <a:pt x="275" y="43"/>
                  </a:cubicBezTo>
                  <a:lnTo>
                    <a:pt x="242" y="119"/>
                  </a:lnTo>
                  <a:cubicBezTo>
                    <a:pt x="231" y="145"/>
                    <a:pt x="228" y="152"/>
                    <a:pt x="224" y="160"/>
                  </a:cubicBezTo>
                  <a:cubicBezTo>
                    <a:pt x="220" y="152"/>
                    <a:pt x="213" y="140"/>
                    <a:pt x="205" y="121"/>
                  </a:cubicBezTo>
                  <a:lnTo>
                    <a:pt x="192" y="95"/>
                  </a:lnTo>
                  <a:cubicBezTo>
                    <a:pt x="188" y="87"/>
                    <a:pt x="188" y="85"/>
                    <a:pt x="192" y="78"/>
                  </a:cubicBezTo>
                  <a:cubicBezTo>
                    <a:pt x="197" y="70"/>
                    <a:pt x="209" y="47"/>
                    <a:pt x="216" y="36"/>
                  </a:cubicBezTo>
                  <a:cubicBezTo>
                    <a:pt x="222" y="25"/>
                    <a:pt x="227" y="16"/>
                    <a:pt x="242" y="13"/>
                  </a:cubicBezTo>
                  <a:lnTo>
                    <a:pt x="249" y="12"/>
                  </a:lnTo>
                  <a:cubicBezTo>
                    <a:pt x="253" y="10"/>
                    <a:pt x="253" y="2"/>
                    <a:pt x="249" y="0"/>
                  </a:cubicBezTo>
                  <a:cubicBezTo>
                    <a:pt x="242" y="1"/>
                    <a:pt x="229" y="2"/>
                    <a:pt x="218" y="2"/>
                  </a:cubicBezTo>
                  <a:cubicBezTo>
                    <a:pt x="205" y="2"/>
                    <a:pt x="193" y="1"/>
                    <a:pt x="186" y="0"/>
                  </a:cubicBezTo>
                  <a:cubicBezTo>
                    <a:pt x="182" y="2"/>
                    <a:pt x="182" y="10"/>
                    <a:pt x="186" y="12"/>
                  </a:cubicBezTo>
                  <a:lnTo>
                    <a:pt x="194" y="13"/>
                  </a:lnTo>
                  <a:cubicBezTo>
                    <a:pt x="205" y="15"/>
                    <a:pt x="206" y="17"/>
                    <a:pt x="202" y="27"/>
                  </a:cubicBezTo>
                  <a:lnTo>
                    <a:pt x="194" y="44"/>
                  </a:lnTo>
                  <a:cubicBezTo>
                    <a:pt x="190" y="54"/>
                    <a:pt x="185" y="61"/>
                    <a:pt x="180" y="71"/>
                  </a:cubicBezTo>
                  <a:cubicBezTo>
                    <a:pt x="176" y="61"/>
                    <a:pt x="172" y="54"/>
                    <a:pt x="163" y="37"/>
                  </a:cubicBezTo>
                  <a:lnTo>
                    <a:pt x="159" y="28"/>
                  </a:lnTo>
                  <a:cubicBezTo>
                    <a:pt x="155" y="17"/>
                    <a:pt x="155" y="15"/>
                    <a:pt x="163" y="13"/>
                  </a:cubicBezTo>
                  <a:lnTo>
                    <a:pt x="169" y="12"/>
                  </a:lnTo>
                  <a:cubicBezTo>
                    <a:pt x="172" y="10"/>
                    <a:pt x="172" y="2"/>
                    <a:pt x="169" y="0"/>
                  </a:cubicBezTo>
                  <a:cubicBezTo>
                    <a:pt x="159" y="1"/>
                    <a:pt x="147" y="2"/>
                    <a:pt x="134" y="2"/>
                  </a:cubicBezTo>
                  <a:cubicBezTo>
                    <a:pt x="121" y="2"/>
                    <a:pt x="108" y="1"/>
                    <a:pt x="99" y="0"/>
                  </a:cubicBezTo>
                  <a:cubicBezTo>
                    <a:pt x="95" y="2"/>
                    <a:pt x="94" y="10"/>
                    <a:pt x="98" y="12"/>
                  </a:cubicBezTo>
                  <a:lnTo>
                    <a:pt x="106" y="13"/>
                  </a:lnTo>
                  <a:cubicBezTo>
                    <a:pt x="116" y="15"/>
                    <a:pt x="121" y="17"/>
                    <a:pt x="126" y="27"/>
                  </a:cubicBezTo>
                  <a:lnTo>
                    <a:pt x="159" y="94"/>
                  </a:lnTo>
                  <a:cubicBezTo>
                    <a:pt x="163" y="102"/>
                    <a:pt x="162" y="104"/>
                    <a:pt x="159" y="110"/>
                  </a:cubicBezTo>
                  <a:lnTo>
                    <a:pt x="151" y="127"/>
                  </a:lnTo>
                  <a:cubicBezTo>
                    <a:pt x="143" y="144"/>
                    <a:pt x="138" y="153"/>
                    <a:pt x="135" y="160"/>
                  </a:cubicBezTo>
                  <a:cubicBezTo>
                    <a:pt x="130" y="154"/>
                    <a:pt x="125" y="141"/>
                    <a:pt x="117" y="127"/>
                  </a:cubicBezTo>
                  <a:lnTo>
                    <a:pt x="75" y="42"/>
                  </a:lnTo>
                  <a:cubicBezTo>
                    <a:pt x="63" y="18"/>
                    <a:pt x="61" y="16"/>
                    <a:pt x="73" y="13"/>
                  </a:cubicBezTo>
                  <a:lnTo>
                    <a:pt x="79" y="12"/>
                  </a:lnTo>
                  <a:cubicBezTo>
                    <a:pt x="82" y="9"/>
                    <a:pt x="83" y="2"/>
                    <a:pt x="79" y="0"/>
                  </a:cubicBezTo>
                  <a:cubicBezTo>
                    <a:pt x="63" y="1"/>
                    <a:pt x="52" y="2"/>
                    <a:pt x="39" y="2"/>
                  </a:cubicBezTo>
                  <a:cubicBezTo>
                    <a:pt x="28" y="2"/>
                    <a:pt x="14" y="1"/>
                    <a:pt x="4" y="0"/>
                  </a:cubicBezTo>
                  <a:cubicBezTo>
                    <a:pt x="0" y="2"/>
                    <a:pt x="0" y="9"/>
                    <a:pt x="3" y="12"/>
                  </a:cubicBezTo>
                  <a:lnTo>
                    <a:pt x="13" y="14"/>
                  </a:lnTo>
                  <a:cubicBezTo>
                    <a:pt x="24" y="18"/>
                    <a:pt x="29" y="22"/>
                    <a:pt x="34" y="33"/>
                  </a:cubicBezTo>
                  <a:lnTo>
                    <a:pt x="97" y="157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2768600" y="6445251"/>
              <a:ext cx="71437" cy="139700"/>
            </a:xfrm>
            <a:custGeom>
              <a:avLst/>
              <a:gdLst>
                <a:gd name="T0" fmla="*/ 34 w 102"/>
                <a:gd name="T1" fmla="*/ 152 h 201"/>
                <a:gd name="T2" fmla="*/ 34 w 102"/>
                <a:gd name="T3" fmla="*/ 152 h 201"/>
                <a:gd name="T4" fmla="*/ 12 w 102"/>
                <a:gd name="T5" fmla="*/ 188 h 201"/>
                <a:gd name="T6" fmla="*/ 4 w 102"/>
                <a:gd name="T7" fmla="*/ 190 h 201"/>
                <a:gd name="T8" fmla="*/ 4 w 102"/>
                <a:gd name="T9" fmla="*/ 201 h 201"/>
                <a:gd name="T10" fmla="*/ 51 w 102"/>
                <a:gd name="T11" fmla="*/ 200 h 201"/>
                <a:gd name="T12" fmla="*/ 98 w 102"/>
                <a:gd name="T13" fmla="*/ 201 h 201"/>
                <a:gd name="T14" fmla="*/ 98 w 102"/>
                <a:gd name="T15" fmla="*/ 190 h 201"/>
                <a:gd name="T16" fmla="*/ 90 w 102"/>
                <a:gd name="T17" fmla="*/ 188 h 201"/>
                <a:gd name="T18" fmla="*/ 68 w 102"/>
                <a:gd name="T19" fmla="*/ 152 h 201"/>
                <a:gd name="T20" fmla="*/ 68 w 102"/>
                <a:gd name="T21" fmla="*/ 50 h 201"/>
                <a:gd name="T22" fmla="*/ 90 w 102"/>
                <a:gd name="T23" fmla="*/ 13 h 201"/>
                <a:gd name="T24" fmla="*/ 98 w 102"/>
                <a:gd name="T25" fmla="*/ 12 h 201"/>
                <a:gd name="T26" fmla="*/ 98 w 102"/>
                <a:gd name="T27" fmla="*/ 0 h 201"/>
                <a:gd name="T28" fmla="*/ 51 w 102"/>
                <a:gd name="T29" fmla="*/ 2 h 201"/>
                <a:gd name="T30" fmla="*/ 4 w 102"/>
                <a:gd name="T31" fmla="*/ 0 h 201"/>
                <a:gd name="T32" fmla="*/ 4 w 102"/>
                <a:gd name="T33" fmla="*/ 12 h 201"/>
                <a:gd name="T34" fmla="*/ 12 w 102"/>
                <a:gd name="T35" fmla="*/ 13 h 201"/>
                <a:gd name="T36" fmla="*/ 34 w 102"/>
                <a:gd name="T37" fmla="*/ 50 h 201"/>
                <a:gd name="T38" fmla="*/ 34 w 102"/>
                <a:gd name="T39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1">
                  <a:moveTo>
                    <a:pt x="34" y="152"/>
                  </a:moveTo>
                  <a:lnTo>
                    <a:pt x="34" y="152"/>
                  </a:lnTo>
                  <a:cubicBezTo>
                    <a:pt x="34" y="184"/>
                    <a:pt x="32" y="186"/>
                    <a:pt x="12" y="188"/>
                  </a:cubicBezTo>
                  <a:lnTo>
                    <a:pt x="4" y="190"/>
                  </a:lnTo>
                  <a:cubicBezTo>
                    <a:pt x="0" y="193"/>
                    <a:pt x="1" y="200"/>
                    <a:pt x="4" y="201"/>
                  </a:cubicBezTo>
                  <a:cubicBezTo>
                    <a:pt x="22" y="201"/>
                    <a:pt x="37" y="200"/>
                    <a:pt x="51" y="200"/>
                  </a:cubicBezTo>
                  <a:cubicBezTo>
                    <a:pt x="65" y="200"/>
                    <a:pt x="80" y="201"/>
                    <a:pt x="98" y="201"/>
                  </a:cubicBezTo>
                  <a:cubicBezTo>
                    <a:pt x="101" y="200"/>
                    <a:pt x="102" y="193"/>
                    <a:pt x="98" y="190"/>
                  </a:cubicBezTo>
                  <a:lnTo>
                    <a:pt x="90" y="188"/>
                  </a:lnTo>
                  <a:cubicBezTo>
                    <a:pt x="70" y="186"/>
                    <a:pt x="68" y="184"/>
                    <a:pt x="68" y="152"/>
                  </a:cubicBezTo>
                  <a:lnTo>
                    <a:pt x="68" y="50"/>
                  </a:lnTo>
                  <a:cubicBezTo>
                    <a:pt x="68" y="18"/>
                    <a:pt x="70" y="17"/>
                    <a:pt x="90" y="13"/>
                  </a:cubicBezTo>
                  <a:lnTo>
                    <a:pt x="98" y="12"/>
                  </a:lnTo>
                  <a:cubicBezTo>
                    <a:pt x="102" y="9"/>
                    <a:pt x="101" y="2"/>
                    <a:pt x="98" y="0"/>
                  </a:cubicBezTo>
                  <a:cubicBezTo>
                    <a:pt x="80" y="1"/>
                    <a:pt x="65" y="2"/>
                    <a:pt x="51" y="2"/>
                  </a:cubicBezTo>
                  <a:cubicBezTo>
                    <a:pt x="37" y="2"/>
                    <a:pt x="22" y="1"/>
                    <a:pt x="4" y="0"/>
                  </a:cubicBezTo>
                  <a:cubicBezTo>
                    <a:pt x="1" y="2"/>
                    <a:pt x="0" y="9"/>
                    <a:pt x="4" y="12"/>
                  </a:cubicBezTo>
                  <a:lnTo>
                    <a:pt x="12" y="13"/>
                  </a:lnTo>
                  <a:cubicBezTo>
                    <a:pt x="32" y="17"/>
                    <a:pt x="34" y="18"/>
                    <a:pt x="34" y="50"/>
                  </a:cubicBezTo>
                  <a:lnTo>
                    <a:pt x="34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2846387" y="6445251"/>
              <a:ext cx="168275" cy="144463"/>
            </a:xfrm>
            <a:custGeom>
              <a:avLst/>
              <a:gdLst>
                <a:gd name="T0" fmla="*/ 193 w 242"/>
                <a:gd name="T1" fmla="*/ 125 h 207"/>
                <a:gd name="T2" fmla="*/ 193 w 242"/>
                <a:gd name="T3" fmla="*/ 125 h 207"/>
                <a:gd name="T4" fmla="*/ 191 w 242"/>
                <a:gd name="T5" fmla="*/ 144 h 207"/>
                <a:gd name="T6" fmla="*/ 149 w 242"/>
                <a:gd name="T7" fmla="*/ 101 h 207"/>
                <a:gd name="T8" fmla="*/ 106 w 242"/>
                <a:gd name="T9" fmla="*/ 57 h 207"/>
                <a:gd name="T10" fmla="*/ 61 w 242"/>
                <a:gd name="T11" fmla="*/ 0 h 207"/>
                <a:gd name="T12" fmla="*/ 43 w 242"/>
                <a:gd name="T13" fmla="*/ 2 h 207"/>
                <a:gd name="T14" fmla="*/ 4 w 242"/>
                <a:gd name="T15" fmla="*/ 0 h 207"/>
                <a:gd name="T16" fmla="*/ 2 w 242"/>
                <a:gd name="T17" fmla="*/ 12 h 207"/>
                <a:gd name="T18" fmla="*/ 10 w 242"/>
                <a:gd name="T19" fmla="*/ 13 h 207"/>
                <a:gd name="T20" fmla="*/ 27 w 242"/>
                <a:gd name="T21" fmla="*/ 19 h 207"/>
                <a:gd name="T22" fmla="*/ 36 w 242"/>
                <a:gd name="T23" fmla="*/ 48 h 207"/>
                <a:gd name="T24" fmla="*/ 36 w 242"/>
                <a:gd name="T25" fmla="*/ 130 h 207"/>
                <a:gd name="T26" fmla="*/ 21 w 242"/>
                <a:gd name="T27" fmla="*/ 188 h 207"/>
                <a:gd name="T28" fmla="*/ 7 w 242"/>
                <a:gd name="T29" fmla="*/ 190 h 207"/>
                <a:gd name="T30" fmla="*/ 7 w 242"/>
                <a:gd name="T31" fmla="*/ 201 h 207"/>
                <a:gd name="T32" fmla="*/ 45 w 242"/>
                <a:gd name="T33" fmla="*/ 200 h 207"/>
                <a:gd name="T34" fmla="*/ 86 w 242"/>
                <a:gd name="T35" fmla="*/ 201 h 207"/>
                <a:gd name="T36" fmla="*/ 87 w 242"/>
                <a:gd name="T37" fmla="*/ 190 h 207"/>
                <a:gd name="T38" fmla="*/ 72 w 242"/>
                <a:gd name="T39" fmla="*/ 188 h 207"/>
                <a:gd name="T40" fmla="*/ 53 w 242"/>
                <a:gd name="T41" fmla="*/ 130 h 207"/>
                <a:gd name="T42" fmla="*/ 53 w 242"/>
                <a:gd name="T43" fmla="*/ 70 h 207"/>
                <a:gd name="T44" fmla="*/ 54 w 242"/>
                <a:gd name="T45" fmla="*/ 50 h 207"/>
                <a:gd name="T46" fmla="*/ 90 w 242"/>
                <a:gd name="T47" fmla="*/ 85 h 207"/>
                <a:gd name="T48" fmla="*/ 159 w 242"/>
                <a:gd name="T49" fmla="*/ 160 h 207"/>
                <a:gd name="T50" fmla="*/ 201 w 242"/>
                <a:gd name="T51" fmla="*/ 206 h 207"/>
                <a:gd name="T52" fmla="*/ 211 w 242"/>
                <a:gd name="T53" fmla="*/ 202 h 207"/>
                <a:gd name="T54" fmla="*/ 210 w 242"/>
                <a:gd name="T55" fmla="*/ 149 h 207"/>
                <a:gd name="T56" fmla="*/ 210 w 242"/>
                <a:gd name="T57" fmla="*/ 72 h 207"/>
                <a:gd name="T58" fmla="*/ 226 w 242"/>
                <a:gd name="T59" fmla="*/ 13 h 207"/>
                <a:gd name="T60" fmla="*/ 239 w 242"/>
                <a:gd name="T61" fmla="*/ 12 h 207"/>
                <a:gd name="T62" fmla="*/ 239 w 242"/>
                <a:gd name="T63" fmla="*/ 0 h 207"/>
                <a:gd name="T64" fmla="*/ 201 w 242"/>
                <a:gd name="T65" fmla="*/ 2 h 207"/>
                <a:gd name="T66" fmla="*/ 160 w 242"/>
                <a:gd name="T67" fmla="*/ 0 h 207"/>
                <a:gd name="T68" fmla="*/ 159 w 242"/>
                <a:gd name="T69" fmla="*/ 12 h 207"/>
                <a:gd name="T70" fmla="*/ 174 w 242"/>
                <a:gd name="T71" fmla="*/ 13 h 207"/>
                <a:gd name="T72" fmla="*/ 193 w 242"/>
                <a:gd name="T73" fmla="*/ 72 h 207"/>
                <a:gd name="T74" fmla="*/ 193 w 242"/>
                <a:gd name="T75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207">
                  <a:moveTo>
                    <a:pt x="193" y="125"/>
                  </a:moveTo>
                  <a:lnTo>
                    <a:pt x="193" y="125"/>
                  </a:lnTo>
                  <a:cubicBezTo>
                    <a:pt x="193" y="136"/>
                    <a:pt x="193" y="143"/>
                    <a:pt x="191" y="144"/>
                  </a:cubicBezTo>
                  <a:cubicBezTo>
                    <a:pt x="186" y="140"/>
                    <a:pt x="159" y="111"/>
                    <a:pt x="149" y="101"/>
                  </a:cubicBezTo>
                  <a:lnTo>
                    <a:pt x="106" y="57"/>
                  </a:lnTo>
                  <a:cubicBezTo>
                    <a:pt x="87" y="37"/>
                    <a:pt x="70" y="18"/>
                    <a:pt x="61" y="0"/>
                  </a:cubicBezTo>
                  <a:cubicBezTo>
                    <a:pt x="55" y="1"/>
                    <a:pt x="50" y="2"/>
                    <a:pt x="43" y="2"/>
                  </a:cubicBezTo>
                  <a:cubicBezTo>
                    <a:pt x="33" y="2"/>
                    <a:pt x="21" y="2"/>
                    <a:pt x="4" y="0"/>
                  </a:cubicBezTo>
                  <a:cubicBezTo>
                    <a:pt x="0" y="2"/>
                    <a:pt x="0" y="9"/>
                    <a:pt x="2" y="12"/>
                  </a:cubicBezTo>
                  <a:lnTo>
                    <a:pt x="10" y="13"/>
                  </a:lnTo>
                  <a:cubicBezTo>
                    <a:pt x="14" y="14"/>
                    <a:pt x="22" y="17"/>
                    <a:pt x="27" y="19"/>
                  </a:cubicBezTo>
                  <a:cubicBezTo>
                    <a:pt x="35" y="27"/>
                    <a:pt x="36" y="33"/>
                    <a:pt x="36" y="48"/>
                  </a:cubicBezTo>
                  <a:lnTo>
                    <a:pt x="36" y="130"/>
                  </a:lnTo>
                  <a:cubicBezTo>
                    <a:pt x="36" y="175"/>
                    <a:pt x="33" y="187"/>
                    <a:pt x="21" y="188"/>
                  </a:cubicBezTo>
                  <a:lnTo>
                    <a:pt x="7" y="190"/>
                  </a:lnTo>
                  <a:cubicBezTo>
                    <a:pt x="4" y="193"/>
                    <a:pt x="4" y="200"/>
                    <a:pt x="7" y="201"/>
                  </a:cubicBezTo>
                  <a:cubicBezTo>
                    <a:pt x="23" y="201"/>
                    <a:pt x="32" y="200"/>
                    <a:pt x="45" y="200"/>
                  </a:cubicBezTo>
                  <a:cubicBezTo>
                    <a:pt x="58" y="200"/>
                    <a:pt x="69" y="201"/>
                    <a:pt x="86" y="201"/>
                  </a:cubicBezTo>
                  <a:cubicBezTo>
                    <a:pt x="90" y="199"/>
                    <a:pt x="90" y="193"/>
                    <a:pt x="87" y="190"/>
                  </a:cubicBezTo>
                  <a:lnTo>
                    <a:pt x="72" y="188"/>
                  </a:lnTo>
                  <a:cubicBezTo>
                    <a:pt x="55" y="187"/>
                    <a:pt x="53" y="175"/>
                    <a:pt x="53" y="130"/>
                  </a:cubicBezTo>
                  <a:lnTo>
                    <a:pt x="53" y="70"/>
                  </a:lnTo>
                  <a:cubicBezTo>
                    <a:pt x="53" y="55"/>
                    <a:pt x="53" y="50"/>
                    <a:pt x="54" y="50"/>
                  </a:cubicBezTo>
                  <a:cubicBezTo>
                    <a:pt x="60" y="55"/>
                    <a:pt x="72" y="67"/>
                    <a:pt x="90" y="85"/>
                  </a:cubicBezTo>
                  <a:lnTo>
                    <a:pt x="159" y="160"/>
                  </a:lnTo>
                  <a:cubicBezTo>
                    <a:pt x="187" y="190"/>
                    <a:pt x="197" y="200"/>
                    <a:pt x="201" y="206"/>
                  </a:cubicBezTo>
                  <a:cubicBezTo>
                    <a:pt x="206" y="207"/>
                    <a:pt x="210" y="205"/>
                    <a:pt x="211" y="202"/>
                  </a:cubicBezTo>
                  <a:cubicBezTo>
                    <a:pt x="210" y="195"/>
                    <a:pt x="210" y="158"/>
                    <a:pt x="210" y="149"/>
                  </a:cubicBezTo>
                  <a:lnTo>
                    <a:pt x="210" y="72"/>
                  </a:lnTo>
                  <a:cubicBezTo>
                    <a:pt x="210" y="27"/>
                    <a:pt x="213" y="14"/>
                    <a:pt x="226" y="13"/>
                  </a:cubicBezTo>
                  <a:lnTo>
                    <a:pt x="239" y="12"/>
                  </a:lnTo>
                  <a:cubicBezTo>
                    <a:pt x="242" y="9"/>
                    <a:pt x="242" y="2"/>
                    <a:pt x="239" y="0"/>
                  </a:cubicBezTo>
                  <a:cubicBezTo>
                    <a:pt x="224" y="1"/>
                    <a:pt x="214" y="2"/>
                    <a:pt x="201" y="2"/>
                  </a:cubicBezTo>
                  <a:cubicBezTo>
                    <a:pt x="187" y="2"/>
                    <a:pt x="177" y="1"/>
                    <a:pt x="160" y="0"/>
                  </a:cubicBezTo>
                  <a:cubicBezTo>
                    <a:pt x="156" y="2"/>
                    <a:pt x="156" y="9"/>
                    <a:pt x="159" y="12"/>
                  </a:cubicBezTo>
                  <a:lnTo>
                    <a:pt x="174" y="13"/>
                  </a:lnTo>
                  <a:cubicBezTo>
                    <a:pt x="191" y="15"/>
                    <a:pt x="193" y="27"/>
                    <a:pt x="193" y="72"/>
                  </a:cubicBezTo>
                  <a:lnTo>
                    <a:pt x="193" y="125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3021012" y="6369051"/>
              <a:ext cx="212725" cy="220663"/>
            </a:xfrm>
            <a:custGeom>
              <a:avLst/>
              <a:gdLst>
                <a:gd name="T0" fmla="*/ 275 w 305"/>
                <a:gd name="T1" fmla="*/ 237 h 316"/>
                <a:gd name="T2" fmla="*/ 275 w 305"/>
                <a:gd name="T3" fmla="*/ 237 h 316"/>
                <a:gd name="T4" fmla="*/ 295 w 305"/>
                <a:gd name="T5" fmla="*/ 199 h 316"/>
                <a:gd name="T6" fmla="*/ 302 w 305"/>
                <a:gd name="T7" fmla="*/ 197 h 316"/>
                <a:gd name="T8" fmla="*/ 302 w 305"/>
                <a:gd name="T9" fmla="*/ 186 h 316"/>
                <a:gd name="T10" fmla="*/ 254 w 305"/>
                <a:gd name="T11" fmla="*/ 187 h 316"/>
                <a:gd name="T12" fmla="*/ 188 w 305"/>
                <a:gd name="T13" fmla="*/ 186 h 316"/>
                <a:gd name="T14" fmla="*/ 188 w 305"/>
                <a:gd name="T15" fmla="*/ 197 h 316"/>
                <a:gd name="T16" fmla="*/ 208 w 305"/>
                <a:gd name="T17" fmla="*/ 200 h 316"/>
                <a:gd name="T18" fmla="*/ 238 w 305"/>
                <a:gd name="T19" fmla="*/ 244 h 316"/>
                <a:gd name="T20" fmla="*/ 238 w 305"/>
                <a:gd name="T21" fmla="*/ 263 h 316"/>
                <a:gd name="T22" fmla="*/ 233 w 305"/>
                <a:gd name="T23" fmla="*/ 289 h 316"/>
                <a:gd name="T24" fmla="*/ 183 w 305"/>
                <a:gd name="T25" fmla="*/ 302 h 316"/>
                <a:gd name="T26" fmla="*/ 46 w 305"/>
                <a:gd name="T27" fmla="*/ 146 h 316"/>
                <a:gd name="T28" fmla="*/ 174 w 305"/>
                <a:gd name="T29" fmla="*/ 14 h 316"/>
                <a:gd name="T30" fmla="*/ 267 w 305"/>
                <a:gd name="T31" fmla="*/ 78 h 316"/>
                <a:gd name="T32" fmla="*/ 280 w 305"/>
                <a:gd name="T33" fmla="*/ 77 h 316"/>
                <a:gd name="T34" fmla="*/ 272 w 305"/>
                <a:gd name="T35" fmla="*/ 11 h 316"/>
                <a:gd name="T36" fmla="*/ 244 w 305"/>
                <a:gd name="T37" fmla="*/ 7 h 316"/>
                <a:gd name="T38" fmla="*/ 186 w 305"/>
                <a:gd name="T39" fmla="*/ 0 h 316"/>
                <a:gd name="T40" fmla="*/ 41 w 305"/>
                <a:gd name="T41" fmla="*/ 54 h 316"/>
                <a:gd name="T42" fmla="*/ 0 w 305"/>
                <a:gd name="T43" fmla="*/ 162 h 316"/>
                <a:gd name="T44" fmla="*/ 42 w 305"/>
                <a:gd name="T45" fmla="*/ 266 h 316"/>
                <a:gd name="T46" fmla="*/ 182 w 305"/>
                <a:gd name="T47" fmla="*/ 316 h 316"/>
                <a:gd name="T48" fmla="*/ 264 w 305"/>
                <a:gd name="T49" fmla="*/ 304 h 316"/>
                <a:gd name="T50" fmla="*/ 286 w 305"/>
                <a:gd name="T51" fmla="*/ 300 h 316"/>
                <a:gd name="T52" fmla="*/ 287 w 305"/>
                <a:gd name="T53" fmla="*/ 295 h 316"/>
                <a:gd name="T54" fmla="*/ 275 w 305"/>
                <a:gd name="T55" fmla="*/ 263 h 316"/>
                <a:gd name="T56" fmla="*/ 275 w 305"/>
                <a:gd name="T57" fmla="*/ 23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5" h="316">
                  <a:moveTo>
                    <a:pt x="275" y="237"/>
                  </a:moveTo>
                  <a:lnTo>
                    <a:pt x="275" y="237"/>
                  </a:lnTo>
                  <a:cubicBezTo>
                    <a:pt x="275" y="214"/>
                    <a:pt x="276" y="201"/>
                    <a:pt x="295" y="199"/>
                  </a:cubicBezTo>
                  <a:lnTo>
                    <a:pt x="302" y="197"/>
                  </a:lnTo>
                  <a:cubicBezTo>
                    <a:pt x="305" y="195"/>
                    <a:pt x="305" y="188"/>
                    <a:pt x="302" y="186"/>
                  </a:cubicBezTo>
                  <a:cubicBezTo>
                    <a:pt x="287" y="187"/>
                    <a:pt x="271" y="187"/>
                    <a:pt x="254" y="187"/>
                  </a:cubicBezTo>
                  <a:cubicBezTo>
                    <a:pt x="227" y="187"/>
                    <a:pt x="201" y="187"/>
                    <a:pt x="188" y="186"/>
                  </a:cubicBezTo>
                  <a:cubicBezTo>
                    <a:pt x="185" y="187"/>
                    <a:pt x="184" y="196"/>
                    <a:pt x="188" y="197"/>
                  </a:cubicBezTo>
                  <a:lnTo>
                    <a:pt x="208" y="200"/>
                  </a:lnTo>
                  <a:cubicBezTo>
                    <a:pt x="237" y="203"/>
                    <a:pt x="238" y="206"/>
                    <a:pt x="238" y="244"/>
                  </a:cubicBezTo>
                  <a:lnTo>
                    <a:pt x="238" y="263"/>
                  </a:lnTo>
                  <a:cubicBezTo>
                    <a:pt x="238" y="277"/>
                    <a:pt x="235" y="286"/>
                    <a:pt x="233" y="289"/>
                  </a:cubicBezTo>
                  <a:cubicBezTo>
                    <a:pt x="228" y="296"/>
                    <a:pt x="211" y="302"/>
                    <a:pt x="183" y="302"/>
                  </a:cubicBezTo>
                  <a:cubicBezTo>
                    <a:pt x="91" y="302"/>
                    <a:pt x="46" y="233"/>
                    <a:pt x="46" y="146"/>
                  </a:cubicBezTo>
                  <a:cubicBezTo>
                    <a:pt x="46" y="77"/>
                    <a:pt x="85" y="14"/>
                    <a:pt x="174" y="14"/>
                  </a:cubicBezTo>
                  <a:cubicBezTo>
                    <a:pt x="220" y="14"/>
                    <a:pt x="254" y="29"/>
                    <a:pt x="267" y="78"/>
                  </a:cubicBezTo>
                  <a:cubicBezTo>
                    <a:pt x="270" y="81"/>
                    <a:pt x="278" y="81"/>
                    <a:pt x="280" y="77"/>
                  </a:cubicBezTo>
                  <a:cubicBezTo>
                    <a:pt x="275" y="50"/>
                    <a:pt x="272" y="26"/>
                    <a:pt x="272" y="11"/>
                  </a:cubicBezTo>
                  <a:cubicBezTo>
                    <a:pt x="267" y="12"/>
                    <a:pt x="253" y="8"/>
                    <a:pt x="244" y="7"/>
                  </a:cubicBezTo>
                  <a:cubicBezTo>
                    <a:pt x="237" y="5"/>
                    <a:pt x="212" y="0"/>
                    <a:pt x="186" y="0"/>
                  </a:cubicBezTo>
                  <a:cubicBezTo>
                    <a:pt x="117" y="0"/>
                    <a:pt x="72" y="21"/>
                    <a:pt x="41" y="54"/>
                  </a:cubicBezTo>
                  <a:cubicBezTo>
                    <a:pt x="13" y="84"/>
                    <a:pt x="0" y="123"/>
                    <a:pt x="0" y="162"/>
                  </a:cubicBezTo>
                  <a:cubicBezTo>
                    <a:pt x="0" y="202"/>
                    <a:pt x="15" y="238"/>
                    <a:pt x="42" y="266"/>
                  </a:cubicBezTo>
                  <a:cubicBezTo>
                    <a:pt x="78" y="302"/>
                    <a:pt x="127" y="316"/>
                    <a:pt x="182" y="316"/>
                  </a:cubicBezTo>
                  <a:cubicBezTo>
                    <a:pt x="206" y="316"/>
                    <a:pt x="239" y="311"/>
                    <a:pt x="264" y="304"/>
                  </a:cubicBezTo>
                  <a:cubicBezTo>
                    <a:pt x="272" y="302"/>
                    <a:pt x="281" y="300"/>
                    <a:pt x="286" y="300"/>
                  </a:cubicBezTo>
                  <a:cubicBezTo>
                    <a:pt x="288" y="299"/>
                    <a:pt x="288" y="296"/>
                    <a:pt x="287" y="295"/>
                  </a:cubicBezTo>
                  <a:cubicBezTo>
                    <a:pt x="278" y="292"/>
                    <a:pt x="275" y="281"/>
                    <a:pt x="275" y="263"/>
                  </a:cubicBezTo>
                  <a:lnTo>
                    <a:pt x="275" y="237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black">
            <a:xfrm>
              <a:off x="3228976" y="6445251"/>
              <a:ext cx="150812" cy="141288"/>
            </a:xfrm>
            <a:custGeom>
              <a:avLst/>
              <a:gdLst>
                <a:gd name="T0" fmla="*/ 67 w 216"/>
                <a:gd name="T1" fmla="*/ 27 h 203"/>
                <a:gd name="T2" fmla="*/ 67 w 216"/>
                <a:gd name="T3" fmla="*/ 27 h 203"/>
                <a:gd name="T4" fmla="*/ 87 w 216"/>
                <a:gd name="T5" fmla="*/ 14 h 203"/>
                <a:gd name="T6" fmla="*/ 135 w 216"/>
                <a:gd name="T7" fmla="*/ 57 h 203"/>
                <a:gd name="T8" fmla="*/ 90 w 216"/>
                <a:gd name="T9" fmla="*/ 100 h 203"/>
                <a:gd name="T10" fmla="*/ 67 w 216"/>
                <a:gd name="T11" fmla="*/ 88 h 203"/>
                <a:gd name="T12" fmla="*/ 67 w 216"/>
                <a:gd name="T13" fmla="*/ 27 h 203"/>
                <a:gd name="T14" fmla="*/ 32 w 216"/>
                <a:gd name="T15" fmla="*/ 152 h 203"/>
                <a:gd name="T16" fmla="*/ 32 w 216"/>
                <a:gd name="T17" fmla="*/ 152 h 203"/>
                <a:gd name="T18" fmla="*/ 11 w 216"/>
                <a:gd name="T19" fmla="*/ 188 h 203"/>
                <a:gd name="T20" fmla="*/ 4 w 216"/>
                <a:gd name="T21" fmla="*/ 190 h 203"/>
                <a:gd name="T22" fmla="*/ 5 w 216"/>
                <a:gd name="T23" fmla="*/ 201 h 203"/>
                <a:gd name="T24" fmla="*/ 50 w 216"/>
                <a:gd name="T25" fmla="*/ 200 h 203"/>
                <a:gd name="T26" fmla="*/ 98 w 216"/>
                <a:gd name="T27" fmla="*/ 201 h 203"/>
                <a:gd name="T28" fmla="*/ 99 w 216"/>
                <a:gd name="T29" fmla="*/ 190 h 203"/>
                <a:gd name="T30" fmla="*/ 89 w 216"/>
                <a:gd name="T31" fmla="*/ 188 h 203"/>
                <a:gd name="T32" fmla="*/ 67 w 216"/>
                <a:gd name="T33" fmla="*/ 152 h 203"/>
                <a:gd name="T34" fmla="*/ 67 w 216"/>
                <a:gd name="T35" fmla="*/ 120 h 203"/>
                <a:gd name="T36" fmla="*/ 80 w 216"/>
                <a:gd name="T37" fmla="*/ 112 h 203"/>
                <a:gd name="T38" fmla="*/ 98 w 216"/>
                <a:gd name="T39" fmla="*/ 120 h 203"/>
                <a:gd name="T40" fmla="*/ 132 w 216"/>
                <a:gd name="T41" fmla="*/ 169 h 203"/>
                <a:gd name="T42" fmla="*/ 196 w 216"/>
                <a:gd name="T43" fmla="*/ 203 h 203"/>
                <a:gd name="T44" fmla="*/ 215 w 216"/>
                <a:gd name="T45" fmla="*/ 201 h 203"/>
                <a:gd name="T46" fmla="*/ 215 w 216"/>
                <a:gd name="T47" fmla="*/ 194 h 203"/>
                <a:gd name="T48" fmla="*/ 190 w 216"/>
                <a:gd name="T49" fmla="*/ 184 h 203"/>
                <a:gd name="T50" fmla="*/ 132 w 216"/>
                <a:gd name="T51" fmla="*/ 111 h 203"/>
                <a:gd name="T52" fmla="*/ 132 w 216"/>
                <a:gd name="T53" fmla="*/ 104 h 203"/>
                <a:gd name="T54" fmla="*/ 173 w 216"/>
                <a:gd name="T55" fmla="*/ 55 h 203"/>
                <a:gd name="T56" fmla="*/ 84 w 216"/>
                <a:gd name="T57" fmla="*/ 0 h 203"/>
                <a:gd name="T58" fmla="*/ 9 w 216"/>
                <a:gd name="T59" fmla="*/ 3 h 203"/>
                <a:gd name="T60" fmla="*/ 9 w 216"/>
                <a:gd name="T61" fmla="*/ 14 h 203"/>
                <a:gd name="T62" fmla="*/ 22 w 216"/>
                <a:gd name="T63" fmla="*/ 17 h 203"/>
                <a:gd name="T64" fmla="*/ 32 w 216"/>
                <a:gd name="T65" fmla="*/ 55 h 203"/>
                <a:gd name="T66" fmla="*/ 32 w 216"/>
                <a:gd name="T67" fmla="*/ 1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203">
                  <a:moveTo>
                    <a:pt x="67" y="27"/>
                  </a:moveTo>
                  <a:lnTo>
                    <a:pt x="67" y="27"/>
                  </a:lnTo>
                  <a:cubicBezTo>
                    <a:pt x="67" y="14"/>
                    <a:pt x="70" y="14"/>
                    <a:pt x="87" y="14"/>
                  </a:cubicBezTo>
                  <a:cubicBezTo>
                    <a:pt x="119" y="14"/>
                    <a:pt x="135" y="34"/>
                    <a:pt x="135" y="57"/>
                  </a:cubicBezTo>
                  <a:cubicBezTo>
                    <a:pt x="135" y="88"/>
                    <a:pt x="120" y="100"/>
                    <a:pt x="90" y="100"/>
                  </a:cubicBezTo>
                  <a:cubicBezTo>
                    <a:pt x="67" y="100"/>
                    <a:pt x="67" y="100"/>
                    <a:pt x="67" y="88"/>
                  </a:cubicBezTo>
                  <a:lnTo>
                    <a:pt x="67" y="27"/>
                  </a:lnTo>
                  <a:close/>
                  <a:moveTo>
                    <a:pt x="32" y="152"/>
                  </a:moveTo>
                  <a:lnTo>
                    <a:pt x="32" y="152"/>
                  </a:lnTo>
                  <a:cubicBezTo>
                    <a:pt x="32" y="184"/>
                    <a:pt x="30" y="185"/>
                    <a:pt x="11" y="188"/>
                  </a:cubicBezTo>
                  <a:lnTo>
                    <a:pt x="4" y="190"/>
                  </a:lnTo>
                  <a:cubicBezTo>
                    <a:pt x="0" y="192"/>
                    <a:pt x="0" y="200"/>
                    <a:pt x="5" y="201"/>
                  </a:cubicBezTo>
                  <a:cubicBezTo>
                    <a:pt x="21" y="201"/>
                    <a:pt x="35" y="200"/>
                    <a:pt x="50" y="200"/>
                  </a:cubicBezTo>
                  <a:cubicBezTo>
                    <a:pt x="64" y="200"/>
                    <a:pt x="79" y="201"/>
                    <a:pt x="98" y="201"/>
                  </a:cubicBezTo>
                  <a:cubicBezTo>
                    <a:pt x="102" y="200"/>
                    <a:pt x="102" y="193"/>
                    <a:pt x="99" y="190"/>
                  </a:cubicBezTo>
                  <a:lnTo>
                    <a:pt x="89" y="188"/>
                  </a:lnTo>
                  <a:cubicBezTo>
                    <a:pt x="69" y="186"/>
                    <a:pt x="67" y="184"/>
                    <a:pt x="67" y="152"/>
                  </a:cubicBezTo>
                  <a:lnTo>
                    <a:pt x="67" y="120"/>
                  </a:lnTo>
                  <a:cubicBezTo>
                    <a:pt x="67" y="113"/>
                    <a:pt x="68" y="112"/>
                    <a:pt x="80" y="112"/>
                  </a:cubicBezTo>
                  <a:cubicBezTo>
                    <a:pt x="87" y="112"/>
                    <a:pt x="94" y="114"/>
                    <a:pt x="98" y="120"/>
                  </a:cubicBezTo>
                  <a:cubicBezTo>
                    <a:pt x="107" y="134"/>
                    <a:pt x="120" y="154"/>
                    <a:pt x="132" y="169"/>
                  </a:cubicBezTo>
                  <a:cubicBezTo>
                    <a:pt x="152" y="195"/>
                    <a:pt x="168" y="203"/>
                    <a:pt x="196" y="203"/>
                  </a:cubicBezTo>
                  <a:cubicBezTo>
                    <a:pt x="204" y="203"/>
                    <a:pt x="210" y="203"/>
                    <a:pt x="215" y="201"/>
                  </a:cubicBezTo>
                  <a:cubicBezTo>
                    <a:pt x="216" y="200"/>
                    <a:pt x="216" y="195"/>
                    <a:pt x="215" y="194"/>
                  </a:cubicBezTo>
                  <a:cubicBezTo>
                    <a:pt x="208" y="193"/>
                    <a:pt x="199" y="191"/>
                    <a:pt x="190" y="184"/>
                  </a:cubicBezTo>
                  <a:cubicBezTo>
                    <a:pt x="175" y="172"/>
                    <a:pt x="155" y="150"/>
                    <a:pt x="132" y="111"/>
                  </a:cubicBezTo>
                  <a:cubicBezTo>
                    <a:pt x="131" y="109"/>
                    <a:pt x="130" y="106"/>
                    <a:pt x="132" y="104"/>
                  </a:cubicBezTo>
                  <a:cubicBezTo>
                    <a:pt x="150" y="98"/>
                    <a:pt x="173" y="84"/>
                    <a:pt x="173" y="55"/>
                  </a:cubicBezTo>
                  <a:cubicBezTo>
                    <a:pt x="173" y="7"/>
                    <a:pt x="127" y="0"/>
                    <a:pt x="84" y="0"/>
                  </a:cubicBezTo>
                  <a:cubicBezTo>
                    <a:pt x="59" y="0"/>
                    <a:pt x="34" y="1"/>
                    <a:pt x="9" y="3"/>
                  </a:cubicBezTo>
                  <a:cubicBezTo>
                    <a:pt x="4" y="4"/>
                    <a:pt x="5" y="14"/>
                    <a:pt x="9" y="14"/>
                  </a:cubicBezTo>
                  <a:lnTo>
                    <a:pt x="22" y="17"/>
                  </a:lnTo>
                  <a:cubicBezTo>
                    <a:pt x="32" y="18"/>
                    <a:pt x="32" y="25"/>
                    <a:pt x="32" y="55"/>
                  </a:cubicBezTo>
                  <a:lnTo>
                    <a:pt x="32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black">
            <a:xfrm>
              <a:off x="3355976" y="6442076"/>
              <a:ext cx="155575" cy="147638"/>
            </a:xfrm>
            <a:custGeom>
              <a:avLst/>
              <a:gdLst>
                <a:gd name="T0" fmla="*/ 110 w 224"/>
                <a:gd name="T1" fmla="*/ 13 h 212"/>
                <a:gd name="T2" fmla="*/ 110 w 224"/>
                <a:gd name="T3" fmla="*/ 13 h 212"/>
                <a:gd name="T4" fmla="*/ 183 w 224"/>
                <a:gd name="T5" fmla="*/ 112 h 212"/>
                <a:gd name="T6" fmla="*/ 115 w 224"/>
                <a:gd name="T7" fmla="*/ 198 h 212"/>
                <a:gd name="T8" fmla="*/ 40 w 224"/>
                <a:gd name="T9" fmla="*/ 100 h 212"/>
                <a:gd name="T10" fmla="*/ 110 w 224"/>
                <a:gd name="T11" fmla="*/ 13 h 212"/>
                <a:gd name="T12" fmla="*/ 113 w 224"/>
                <a:gd name="T13" fmla="*/ 0 h 212"/>
                <a:gd name="T14" fmla="*/ 113 w 224"/>
                <a:gd name="T15" fmla="*/ 0 h 212"/>
                <a:gd name="T16" fmla="*/ 0 w 224"/>
                <a:gd name="T17" fmla="*/ 107 h 212"/>
                <a:gd name="T18" fmla="*/ 113 w 224"/>
                <a:gd name="T19" fmla="*/ 212 h 212"/>
                <a:gd name="T20" fmla="*/ 224 w 224"/>
                <a:gd name="T21" fmla="*/ 105 h 212"/>
                <a:gd name="T22" fmla="*/ 113 w 224"/>
                <a:gd name="T2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212">
                  <a:moveTo>
                    <a:pt x="110" y="13"/>
                  </a:moveTo>
                  <a:lnTo>
                    <a:pt x="110" y="13"/>
                  </a:lnTo>
                  <a:cubicBezTo>
                    <a:pt x="160" y="13"/>
                    <a:pt x="183" y="63"/>
                    <a:pt x="183" y="112"/>
                  </a:cubicBezTo>
                  <a:cubicBezTo>
                    <a:pt x="183" y="175"/>
                    <a:pt x="150" y="198"/>
                    <a:pt x="115" y="198"/>
                  </a:cubicBezTo>
                  <a:cubicBezTo>
                    <a:pt x="62" y="198"/>
                    <a:pt x="40" y="148"/>
                    <a:pt x="40" y="100"/>
                  </a:cubicBezTo>
                  <a:cubicBezTo>
                    <a:pt x="40" y="36"/>
                    <a:pt x="77" y="13"/>
                    <a:pt x="110" y="13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cubicBezTo>
                    <a:pt x="47" y="0"/>
                    <a:pt x="0" y="47"/>
                    <a:pt x="0" y="107"/>
                  </a:cubicBezTo>
                  <a:cubicBezTo>
                    <a:pt x="0" y="165"/>
                    <a:pt x="42" y="212"/>
                    <a:pt x="113" y="212"/>
                  </a:cubicBezTo>
                  <a:cubicBezTo>
                    <a:pt x="177" y="212"/>
                    <a:pt x="224" y="167"/>
                    <a:pt x="224" y="105"/>
                  </a:cubicBezTo>
                  <a:cubicBezTo>
                    <a:pt x="224" y="49"/>
                    <a:pt x="186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black">
            <a:xfrm>
              <a:off x="3503613" y="6445251"/>
              <a:ext cx="163513" cy="144463"/>
            </a:xfrm>
            <a:custGeom>
              <a:avLst/>
              <a:gdLst>
                <a:gd name="T0" fmla="*/ 31 w 233"/>
                <a:gd name="T1" fmla="*/ 123 h 207"/>
                <a:gd name="T2" fmla="*/ 31 w 233"/>
                <a:gd name="T3" fmla="*/ 123 h 207"/>
                <a:gd name="T4" fmla="*/ 51 w 233"/>
                <a:gd name="T5" fmla="*/ 187 h 207"/>
                <a:gd name="T6" fmla="*/ 116 w 233"/>
                <a:gd name="T7" fmla="*/ 207 h 207"/>
                <a:gd name="T8" fmla="*/ 200 w 233"/>
                <a:gd name="T9" fmla="*/ 117 h 207"/>
                <a:gd name="T10" fmla="*/ 200 w 233"/>
                <a:gd name="T11" fmla="*/ 72 h 207"/>
                <a:gd name="T12" fmla="*/ 216 w 233"/>
                <a:gd name="T13" fmla="*/ 13 h 207"/>
                <a:gd name="T14" fmla="*/ 230 w 233"/>
                <a:gd name="T15" fmla="*/ 12 h 207"/>
                <a:gd name="T16" fmla="*/ 229 w 233"/>
                <a:gd name="T17" fmla="*/ 0 h 207"/>
                <a:gd name="T18" fmla="*/ 192 w 233"/>
                <a:gd name="T19" fmla="*/ 2 h 207"/>
                <a:gd name="T20" fmla="*/ 153 w 233"/>
                <a:gd name="T21" fmla="*/ 0 h 207"/>
                <a:gd name="T22" fmla="*/ 152 w 233"/>
                <a:gd name="T23" fmla="*/ 12 h 207"/>
                <a:gd name="T24" fmla="*/ 162 w 233"/>
                <a:gd name="T25" fmla="*/ 13 h 207"/>
                <a:gd name="T26" fmla="*/ 184 w 233"/>
                <a:gd name="T27" fmla="*/ 72 h 207"/>
                <a:gd name="T28" fmla="*/ 184 w 233"/>
                <a:gd name="T29" fmla="*/ 115 h 207"/>
                <a:gd name="T30" fmla="*/ 125 w 233"/>
                <a:gd name="T31" fmla="*/ 191 h 207"/>
                <a:gd name="T32" fmla="*/ 66 w 233"/>
                <a:gd name="T33" fmla="*/ 114 h 207"/>
                <a:gd name="T34" fmla="*/ 66 w 233"/>
                <a:gd name="T35" fmla="*/ 49 h 207"/>
                <a:gd name="T36" fmla="*/ 87 w 233"/>
                <a:gd name="T37" fmla="*/ 13 h 207"/>
                <a:gd name="T38" fmla="*/ 96 w 233"/>
                <a:gd name="T39" fmla="*/ 12 h 207"/>
                <a:gd name="T40" fmla="*/ 95 w 233"/>
                <a:gd name="T41" fmla="*/ 0 h 207"/>
                <a:gd name="T42" fmla="*/ 49 w 233"/>
                <a:gd name="T43" fmla="*/ 2 h 207"/>
                <a:gd name="T44" fmla="*/ 4 w 233"/>
                <a:gd name="T45" fmla="*/ 0 h 207"/>
                <a:gd name="T46" fmla="*/ 3 w 233"/>
                <a:gd name="T47" fmla="*/ 12 h 207"/>
                <a:gd name="T48" fmla="*/ 10 w 233"/>
                <a:gd name="T49" fmla="*/ 13 h 207"/>
                <a:gd name="T50" fmla="*/ 31 w 233"/>
                <a:gd name="T51" fmla="*/ 49 h 207"/>
                <a:gd name="T52" fmla="*/ 31 w 233"/>
                <a:gd name="T53" fmla="*/ 1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207">
                  <a:moveTo>
                    <a:pt x="31" y="123"/>
                  </a:moveTo>
                  <a:lnTo>
                    <a:pt x="31" y="123"/>
                  </a:lnTo>
                  <a:cubicBezTo>
                    <a:pt x="31" y="153"/>
                    <a:pt x="37" y="174"/>
                    <a:pt x="51" y="187"/>
                  </a:cubicBezTo>
                  <a:cubicBezTo>
                    <a:pt x="64" y="201"/>
                    <a:pt x="86" y="207"/>
                    <a:pt x="116" y="207"/>
                  </a:cubicBezTo>
                  <a:cubicBezTo>
                    <a:pt x="174" y="207"/>
                    <a:pt x="200" y="176"/>
                    <a:pt x="200" y="117"/>
                  </a:cubicBezTo>
                  <a:lnTo>
                    <a:pt x="200" y="72"/>
                  </a:lnTo>
                  <a:cubicBezTo>
                    <a:pt x="200" y="27"/>
                    <a:pt x="205" y="14"/>
                    <a:pt x="216" y="13"/>
                  </a:cubicBezTo>
                  <a:lnTo>
                    <a:pt x="230" y="12"/>
                  </a:lnTo>
                  <a:cubicBezTo>
                    <a:pt x="233" y="9"/>
                    <a:pt x="233" y="2"/>
                    <a:pt x="229" y="0"/>
                  </a:cubicBezTo>
                  <a:cubicBezTo>
                    <a:pt x="215" y="1"/>
                    <a:pt x="205" y="2"/>
                    <a:pt x="192" y="2"/>
                  </a:cubicBezTo>
                  <a:cubicBezTo>
                    <a:pt x="178" y="2"/>
                    <a:pt x="168" y="1"/>
                    <a:pt x="153" y="0"/>
                  </a:cubicBezTo>
                  <a:cubicBezTo>
                    <a:pt x="149" y="2"/>
                    <a:pt x="149" y="9"/>
                    <a:pt x="152" y="12"/>
                  </a:cubicBezTo>
                  <a:lnTo>
                    <a:pt x="162" y="13"/>
                  </a:lnTo>
                  <a:cubicBezTo>
                    <a:pt x="182" y="16"/>
                    <a:pt x="184" y="27"/>
                    <a:pt x="184" y="72"/>
                  </a:cubicBezTo>
                  <a:lnTo>
                    <a:pt x="184" y="115"/>
                  </a:lnTo>
                  <a:cubicBezTo>
                    <a:pt x="184" y="160"/>
                    <a:pt x="166" y="191"/>
                    <a:pt x="125" y="191"/>
                  </a:cubicBezTo>
                  <a:cubicBezTo>
                    <a:pt x="81" y="191"/>
                    <a:pt x="66" y="160"/>
                    <a:pt x="66" y="114"/>
                  </a:cubicBezTo>
                  <a:lnTo>
                    <a:pt x="66" y="49"/>
                  </a:lnTo>
                  <a:cubicBezTo>
                    <a:pt x="66" y="18"/>
                    <a:pt x="67" y="17"/>
                    <a:pt x="87" y="13"/>
                  </a:cubicBezTo>
                  <a:lnTo>
                    <a:pt x="96" y="12"/>
                  </a:lnTo>
                  <a:cubicBezTo>
                    <a:pt x="99" y="9"/>
                    <a:pt x="99" y="2"/>
                    <a:pt x="95" y="0"/>
                  </a:cubicBezTo>
                  <a:cubicBezTo>
                    <a:pt x="77" y="1"/>
                    <a:pt x="63" y="2"/>
                    <a:pt x="49" y="2"/>
                  </a:cubicBezTo>
                  <a:cubicBezTo>
                    <a:pt x="34" y="2"/>
                    <a:pt x="20" y="1"/>
                    <a:pt x="4" y="0"/>
                  </a:cubicBezTo>
                  <a:cubicBezTo>
                    <a:pt x="0" y="2"/>
                    <a:pt x="0" y="9"/>
                    <a:pt x="3" y="12"/>
                  </a:cubicBezTo>
                  <a:lnTo>
                    <a:pt x="10" y="13"/>
                  </a:lnTo>
                  <a:cubicBezTo>
                    <a:pt x="29" y="17"/>
                    <a:pt x="31" y="18"/>
                    <a:pt x="31" y="49"/>
                  </a:cubicBezTo>
                  <a:lnTo>
                    <a:pt x="31" y="123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black">
            <a:xfrm>
              <a:off x="3657601" y="6445251"/>
              <a:ext cx="119062" cy="139700"/>
            </a:xfrm>
            <a:custGeom>
              <a:avLst/>
              <a:gdLst>
                <a:gd name="T0" fmla="*/ 31 w 172"/>
                <a:gd name="T1" fmla="*/ 152 h 201"/>
                <a:gd name="T2" fmla="*/ 31 w 172"/>
                <a:gd name="T3" fmla="*/ 152 h 201"/>
                <a:gd name="T4" fmla="*/ 10 w 172"/>
                <a:gd name="T5" fmla="*/ 188 h 201"/>
                <a:gd name="T6" fmla="*/ 3 w 172"/>
                <a:gd name="T7" fmla="*/ 190 h 201"/>
                <a:gd name="T8" fmla="*/ 4 w 172"/>
                <a:gd name="T9" fmla="*/ 201 h 201"/>
                <a:gd name="T10" fmla="*/ 49 w 172"/>
                <a:gd name="T11" fmla="*/ 200 h 201"/>
                <a:gd name="T12" fmla="*/ 97 w 172"/>
                <a:gd name="T13" fmla="*/ 201 h 201"/>
                <a:gd name="T14" fmla="*/ 98 w 172"/>
                <a:gd name="T15" fmla="*/ 190 h 201"/>
                <a:gd name="T16" fmla="*/ 87 w 172"/>
                <a:gd name="T17" fmla="*/ 188 h 201"/>
                <a:gd name="T18" fmla="*/ 66 w 172"/>
                <a:gd name="T19" fmla="*/ 152 h 201"/>
                <a:gd name="T20" fmla="*/ 66 w 172"/>
                <a:gd name="T21" fmla="*/ 29 h 201"/>
                <a:gd name="T22" fmla="*/ 84 w 172"/>
                <a:gd name="T23" fmla="*/ 14 h 201"/>
                <a:gd name="T24" fmla="*/ 134 w 172"/>
                <a:gd name="T25" fmla="*/ 60 h 201"/>
                <a:gd name="T26" fmla="*/ 92 w 172"/>
                <a:gd name="T27" fmla="*/ 113 h 201"/>
                <a:gd name="T28" fmla="*/ 92 w 172"/>
                <a:gd name="T29" fmla="*/ 121 h 201"/>
                <a:gd name="T30" fmla="*/ 134 w 172"/>
                <a:gd name="T31" fmla="*/ 114 h 201"/>
                <a:gd name="T32" fmla="*/ 172 w 172"/>
                <a:gd name="T33" fmla="*/ 61 h 201"/>
                <a:gd name="T34" fmla="*/ 135 w 172"/>
                <a:gd name="T35" fmla="*/ 8 h 201"/>
                <a:gd name="T36" fmla="*/ 80 w 172"/>
                <a:gd name="T37" fmla="*/ 0 h 201"/>
                <a:gd name="T38" fmla="*/ 7 w 172"/>
                <a:gd name="T39" fmla="*/ 3 h 201"/>
                <a:gd name="T40" fmla="*/ 6 w 172"/>
                <a:gd name="T41" fmla="*/ 14 h 201"/>
                <a:gd name="T42" fmla="*/ 20 w 172"/>
                <a:gd name="T43" fmla="*/ 17 h 201"/>
                <a:gd name="T44" fmla="*/ 31 w 172"/>
                <a:gd name="T45" fmla="*/ 55 h 201"/>
                <a:gd name="T46" fmla="*/ 31 w 172"/>
                <a:gd name="T4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201">
                  <a:moveTo>
                    <a:pt x="31" y="152"/>
                  </a:moveTo>
                  <a:lnTo>
                    <a:pt x="31" y="152"/>
                  </a:lnTo>
                  <a:cubicBezTo>
                    <a:pt x="31" y="184"/>
                    <a:pt x="29" y="185"/>
                    <a:pt x="10" y="188"/>
                  </a:cubicBezTo>
                  <a:lnTo>
                    <a:pt x="3" y="190"/>
                  </a:lnTo>
                  <a:cubicBezTo>
                    <a:pt x="0" y="193"/>
                    <a:pt x="0" y="200"/>
                    <a:pt x="4" y="201"/>
                  </a:cubicBezTo>
                  <a:cubicBezTo>
                    <a:pt x="20" y="201"/>
                    <a:pt x="34" y="200"/>
                    <a:pt x="49" y="200"/>
                  </a:cubicBezTo>
                  <a:cubicBezTo>
                    <a:pt x="63" y="200"/>
                    <a:pt x="78" y="201"/>
                    <a:pt x="97" y="201"/>
                  </a:cubicBezTo>
                  <a:cubicBezTo>
                    <a:pt x="100" y="200"/>
                    <a:pt x="101" y="193"/>
                    <a:pt x="98" y="190"/>
                  </a:cubicBezTo>
                  <a:lnTo>
                    <a:pt x="87" y="188"/>
                  </a:lnTo>
                  <a:cubicBezTo>
                    <a:pt x="68" y="186"/>
                    <a:pt x="66" y="184"/>
                    <a:pt x="66" y="152"/>
                  </a:cubicBezTo>
                  <a:lnTo>
                    <a:pt x="66" y="29"/>
                  </a:lnTo>
                  <a:cubicBezTo>
                    <a:pt x="66" y="17"/>
                    <a:pt x="66" y="14"/>
                    <a:pt x="84" y="14"/>
                  </a:cubicBezTo>
                  <a:cubicBezTo>
                    <a:pt x="116" y="14"/>
                    <a:pt x="134" y="30"/>
                    <a:pt x="134" y="60"/>
                  </a:cubicBezTo>
                  <a:cubicBezTo>
                    <a:pt x="134" y="90"/>
                    <a:pt x="120" y="107"/>
                    <a:pt x="92" y="113"/>
                  </a:cubicBezTo>
                  <a:cubicBezTo>
                    <a:pt x="90" y="114"/>
                    <a:pt x="90" y="118"/>
                    <a:pt x="92" y="121"/>
                  </a:cubicBezTo>
                  <a:cubicBezTo>
                    <a:pt x="101" y="121"/>
                    <a:pt x="119" y="119"/>
                    <a:pt x="134" y="114"/>
                  </a:cubicBezTo>
                  <a:cubicBezTo>
                    <a:pt x="151" y="108"/>
                    <a:pt x="172" y="93"/>
                    <a:pt x="172" y="61"/>
                  </a:cubicBezTo>
                  <a:cubicBezTo>
                    <a:pt x="172" y="29"/>
                    <a:pt x="150" y="14"/>
                    <a:pt x="135" y="8"/>
                  </a:cubicBezTo>
                  <a:cubicBezTo>
                    <a:pt x="122" y="4"/>
                    <a:pt x="106" y="0"/>
                    <a:pt x="80" y="0"/>
                  </a:cubicBezTo>
                  <a:cubicBezTo>
                    <a:pt x="56" y="0"/>
                    <a:pt x="33" y="1"/>
                    <a:pt x="7" y="3"/>
                  </a:cubicBezTo>
                  <a:cubicBezTo>
                    <a:pt x="3" y="4"/>
                    <a:pt x="2" y="13"/>
                    <a:pt x="6" y="14"/>
                  </a:cubicBezTo>
                  <a:lnTo>
                    <a:pt x="20" y="17"/>
                  </a:lnTo>
                  <a:cubicBezTo>
                    <a:pt x="31" y="18"/>
                    <a:pt x="31" y="25"/>
                    <a:pt x="31" y="55"/>
                  </a:cubicBezTo>
                  <a:lnTo>
                    <a:pt x="31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black">
            <a:xfrm>
              <a:off x="3786188" y="6442076"/>
              <a:ext cx="38100" cy="38100"/>
            </a:xfrm>
            <a:custGeom>
              <a:avLst/>
              <a:gdLst>
                <a:gd name="T0" fmla="*/ 27 w 55"/>
                <a:gd name="T1" fmla="*/ 24 h 55"/>
                <a:gd name="T2" fmla="*/ 27 w 55"/>
                <a:gd name="T3" fmla="*/ 24 h 55"/>
                <a:gd name="T4" fmla="*/ 33 w 55"/>
                <a:gd name="T5" fmla="*/ 20 h 55"/>
                <a:gd name="T6" fmla="*/ 28 w 55"/>
                <a:gd name="T7" fmla="*/ 16 h 55"/>
                <a:gd name="T8" fmla="*/ 22 w 55"/>
                <a:gd name="T9" fmla="*/ 16 h 55"/>
                <a:gd name="T10" fmla="*/ 22 w 55"/>
                <a:gd name="T11" fmla="*/ 24 h 55"/>
                <a:gd name="T12" fmla="*/ 27 w 55"/>
                <a:gd name="T13" fmla="*/ 24 h 55"/>
                <a:gd name="T14" fmla="*/ 22 w 55"/>
                <a:gd name="T15" fmla="*/ 29 h 55"/>
                <a:gd name="T16" fmla="*/ 22 w 55"/>
                <a:gd name="T17" fmla="*/ 29 h 55"/>
                <a:gd name="T18" fmla="*/ 22 w 55"/>
                <a:gd name="T19" fmla="*/ 43 h 55"/>
                <a:gd name="T20" fmla="*/ 17 w 55"/>
                <a:gd name="T21" fmla="*/ 43 h 55"/>
                <a:gd name="T22" fmla="*/ 17 w 55"/>
                <a:gd name="T23" fmla="*/ 11 h 55"/>
                <a:gd name="T24" fmla="*/ 27 w 55"/>
                <a:gd name="T25" fmla="*/ 11 h 55"/>
                <a:gd name="T26" fmla="*/ 39 w 55"/>
                <a:gd name="T27" fmla="*/ 20 h 55"/>
                <a:gd name="T28" fmla="*/ 33 w 55"/>
                <a:gd name="T29" fmla="*/ 28 h 55"/>
                <a:gd name="T30" fmla="*/ 33 w 55"/>
                <a:gd name="T31" fmla="*/ 28 h 55"/>
                <a:gd name="T32" fmla="*/ 38 w 55"/>
                <a:gd name="T33" fmla="*/ 34 h 55"/>
                <a:gd name="T34" fmla="*/ 40 w 55"/>
                <a:gd name="T35" fmla="*/ 43 h 55"/>
                <a:gd name="T36" fmla="*/ 34 w 55"/>
                <a:gd name="T37" fmla="*/ 43 h 55"/>
                <a:gd name="T38" fmla="*/ 32 w 55"/>
                <a:gd name="T39" fmla="*/ 38 h 55"/>
                <a:gd name="T40" fmla="*/ 31 w 55"/>
                <a:gd name="T41" fmla="*/ 31 h 55"/>
                <a:gd name="T42" fmla="*/ 26 w 55"/>
                <a:gd name="T43" fmla="*/ 29 h 55"/>
                <a:gd name="T44" fmla="*/ 22 w 55"/>
                <a:gd name="T45" fmla="*/ 29 h 55"/>
                <a:gd name="T46" fmla="*/ 50 w 55"/>
                <a:gd name="T47" fmla="*/ 28 h 55"/>
                <a:gd name="T48" fmla="*/ 50 w 55"/>
                <a:gd name="T49" fmla="*/ 28 h 55"/>
                <a:gd name="T50" fmla="*/ 28 w 55"/>
                <a:gd name="T51" fmla="*/ 5 h 55"/>
                <a:gd name="T52" fmla="*/ 5 w 55"/>
                <a:gd name="T53" fmla="*/ 28 h 55"/>
                <a:gd name="T54" fmla="*/ 28 w 55"/>
                <a:gd name="T55" fmla="*/ 50 h 55"/>
                <a:gd name="T56" fmla="*/ 50 w 55"/>
                <a:gd name="T57" fmla="*/ 28 h 55"/>
                <a:gd name="T58" fmla="*/ 0 w 55"/>
                <a:gd name="T59" fmla="*/ 28 h 55"/>
                <a:gd name="T60" fmla="*/ 0 w 55"/>
                <a:gd name="T61" fmla="*/ 28 h 55"/>
                <a:gd name="T62" fmla="*/ 28 w 55"/>
                <a:gd name="T63" fmla="*/ 0 h 55"/>
                <a:gd name="T64" fmla="*/ 55 w 55"/>
                <a:gd name="T65" fmla="*/ 28 h 55"/>
                <a:gd name="T66" fmla="*/ 28 w 55"/>
                <a:gd name="T67" fmla="*/ 55 h 55"/>
                <a:gd name="T68" fmla="*/ 0 w 55"/>
                <a:gd name="T6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55">
                  <a:moveTo>
                    <a:pt x="27" y="24"/>
                  </a:moveTo>
                  <a:lnTo>
                    <a:pt x="27" y="24"/>
                  </a:lnTo>
                  <a:cubicBezTo>
                    <a:pt x="32" y="24"/>
                    <a:pt x="33" y="22"/>
                    <a:pt x="33" y="20"/>
                  </a:cubicBezTo>
                  <a:cubicBezTo>
                    <a:pt x="33" y="17"/>
                    <a:pt x="32" y="16"/>
                    <a:pt x="28" y="16"/>
                  </a:cubicBezTo>
                  <a:lnTo>
                    <a:pt x="22" y="16"/>
                  </a:lnTo>
                  <a:lnTo>
                    <a:pt x="22" y="24"/>
                  </a:lnTo>
                  <a:lnTo>
                    <a:pt x="27" y="24"/>
                  </a:lnTo>
                  <a:close/>
                  <a:moveTo>
                    <a:pt x="22" y="29"/>
                  </a:moveTo>
                  <a:lnTo>
                    <a:pt x="22" y="29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7" y="11"/>
                  </a:lnTo>
                  <a:lnTo>
                    <a:pt x="27" y="11"/>
                  </a:lnTo>
                  <a:cubicBezTo>
                    <a:pt x="33" y="11"/>
                    <a:pt x="39" y="13"/>
                    <a:pt x="39" y="20"/>
                  </a:cubicBezTo>
                  <a:cubicBezTo>
                    <a:pt x="39" y="24"/>
                    <a:pt x="37" y="27"/>
                    <a:pt x="33" y="28"/>
                  </a:cubicBezTo>
                  <a:lnTo>
                    <a:pt x="33" y="28"/>
                  </a:lnTo>
                  <a:cubicBezTo>
                    <a:pt x="37" y="29"/>
                    <a:pt x="38" y="31"/>
                    <a:pt x="38" y="34"/>
                  </a:cubicBezTo>
                  <a:cubicBezTo>
                    <a:pt x="38" y="37"/>
                    <a:pt x="39" y="40"/>
                    <a:pt x="40" y="43"/>
                  </a:cubicBezTo>
                  <a:lnTo>
                    <a:pt x="34" y="43"/>
                  </a:lnTo>
                  <a:cubicBezTo>
                    <a:pt x="33" y="42"/>
                    <a:pt x="33" y="39"/>
                    <a:pt x="32" y="38"/>
                  </a:cubicBezTo>
                  <a:cubicBezTo>
                    <a:pt x="32" y="35"/>
                    <a:pt x="32" y="32"/>
                    <a:pt x="31" y="31"/>
                  </a:cubicBezTo>
                  <a:cubicBezTo>
                    <a:pt x="29" y="29"/>
                    <a:pt x="28" y="30"/>
                    <a:pt x="26" y="29"/>
                  </a:cubicBezTo>
                  <a:lnTo>
                    <a:pt x="22" y="29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cubicBezTo>
                    <a:pt x="50" y="15"/>
                    <a:pt x="40" y="5"/>
                    <a:pt x="28" y="5"/>
                  </a:cubicBezTo>
                  <a:cubicBezTo>
                    <a:pt x="15" y="5"/>
                    <a:pt x="5" y="15"/>
                    <a:pt x="5" y="28"/>
                  </a:cubicBezTo>
                  <a:cubicBezTo>
                    <a:pt x="5" y="40"/>
                    <a:pt x="15" y="50"/>
                    <a:pt x="28" y="50"/>
                  </a:cubicBezTo>
                  <a:cubicBezTo>
                    <a:pt x="40" y="50"/>
                    <a:pt x="50" y="40"/>
                    <a:pt x="50" y="28"/>
                  </a:cubicBezTo>
                  <a:close/>
                  <a:moveTo>
                    <a:pt x="0" y="28"/>
                  </a:moveTo>
                  <a:lnTo>
                    <a:pt x="0" y="28"/>
                  </a:lnTo>
                  <a:cubicBezTo>
                    <a:pt x="0" y="13"/>
                    <a:pt x="12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ubicBezTo>
                    <a:pt x="12" y="55"/>
                    <a:pt x="0" y="43"/>
                    <a:pt x="0" y="28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65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white">
          <a:xfrm>
            <a:off x="365125" y="808038"/>
            <a:ext cx="841375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000" dirty="0">
              <a:solidFill>
                <a:srgbClr val="26272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053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6084888"/>
            <a:ext cx="8229600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38888"/>
            <a:ext cx="2133600" cy="365125"/>
          </a:xfrm>
          <a:prstGeom prst="rect">
            <a:avLst/>
          </a:prstGeom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b="1" dirty="0">
                <a:solidFill>
                  <a:srgbClr val="262729"/>
                </a:solidFill>
                <a:latin typeface="Arial" panose="020B0604020202020204" pitchFamily="34" charset="0"/>
              </a:rPr>
              <a:t>lewin.com</a:t>
            </a:r>
            <a:r>
              <a:rPr lang="en-US" altLang="en-US" sz="900" dirty="0">
                <a:solidFill>
                  <a:srgbClr val="262729"/>
                </a:solidFill>
                <a:latin typeface="Arial" panose="020B0604020202020204" pitchFamily="34" charset="0"/>
              </a:rPr>
              <a:t> | </a:t>
            </a:r>
            <a:fld id="{0BC2CD7C-8139-463A-9E3F-89BDE72E97B0}" type="slidenum">
              <a:rPr lang="en-US" altLang="en-US" sz="900" smtClean="0">
                <a:solidFill>
                  <a:srgbClr val="747678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solidFill>
                <a:srgbClr val="747678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490538" y="6238875"/>
            <a:ext cx="1566862" cy="350838"/>
            <a:chOff x="2257425" y="6238876"/>
            <a:chExt cx="1566863" cy="350838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black">
            <a:xfrm>
              <a:off x="2341563" y="6238876"/>
              <a:ext cx="1025525" cy="228600"/>
            </a:xfrm>
            <a:custGeom>
              <a:avLst/>
              <a:gdLst>
                <a:gd name="T0" fmla="*/ 2147483646 w 1471"/>
                <a:gd name="T1" fmla="*/ 2147483646 h 328"/>
                <a:gd name="T2" fmla="*/ 2147483646 w 1471"/>
                <a:gd name="T3" fmla="*/ 2147483646 h 328"/>
                <a:gd name="T4" fmla="*/ 2147483646 w 1471"/>
                <a:gd name="T5" fmla="*/ 2147483646 h 328"/>
                <a:gd name="T6" fmla="*/ 2147483646 w 1471"/>
                <a:gd name="T7" fmla="*/ 2147483646 h 328"/>
                <a:gd name="T8" fmla="*/ 0 w 1471"/>
                <a:gd name="T9" fmla="*/ 2147483646 h 328"/>
                <a:gd name="T10" fmla="*/ 2147483646 w 1471"/>
                <a:gd name="T11" fmla="*/ 2147483646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1" h="328">
                  <a:moveTo>
                    <a:pt x="730" y="45"/>
                  </a:moveTo>
                  <a:lnTo>
                    <a:pt x="730" y="45"/>
                  </a:lnTo>
                  <a:cubicBezTo>
                    <a:pt x="1077" y="0"/>
                    <a:pt x="1356" y="46"/>
                    <a:pt x="1471" y="116"/>
                  </a:cubicBezTo>
                  <a:cubicBezTo>
                    <a:pt x="1309" y="72"/>
                    <a:pt x="1056" y="40"/>
                    <a:pt x="744" y="81"/>
                  </a:cubicBezTo>
                  <a:cubicBezTo>
                    <a:pt x="432" y="121"/>
                    <a:pt x="140" y="233"/>
                    <a:pt x="0" y="328"/>
                  </a:cubicBezTo>
                  <a:cubicBezTo>
                    <a:pt x="134" y="207"/>
                    <a:pt x="382" y="90"/>
                    <a:pt x="730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black">
            <a:xfrm>
              <a:off x="2257425" y="6373814"/>
              <a:ext cx="166687" cy="211137"/>
            </a:xfrm>
            <a:custGeom>
              <a:avLst/>
              <a:gdLst>
                <a:gd name="T0" fmla="*/ 44 w 238"/>
                <a:gd name="T1" fmla="*/ 234 h 304"/>
                <a:gd name="T2" fmla="*/ 44 w 238"/>
                <a:gd name="T3" fmla="*/ 234 h 304"/>
                <a:gd name="T4" fmla="*/ 16 w 238"/>
                <a:gd name="T5" fmla="*/ 291 h 304"/>
                <a:gd name="T6" fmla="*/ 3 w 238"/>
                <a:gd name="T7" fmla="*/ 293 h 304"/>
                <a:gd name="T8" fmla="*/ 3 w 238"/>
                <a:gd name="T9" fmla="*/ 304 h 304"/>
                <a:gd name="T10" fmla="*/ 63 w 238"/>
                <a:gd name="T11" fmla="*/ 303 h 304"/>
                <a:gd name="T12" fmla="*/ 105 w 238"/>
                <a:gd name="T13" fmla="*/ 303 h 304"/>
                <a:gd name="T14" fmla="*/ 171 w 238"/>
                <a:gd name="T15" fmla="*/ 304 h 304"/>
                <a:gd name="T16" fmla="*/ 219 w 238"/>
                <a:gd name="T17" fmla="*/ 304 h 304"/>
                <a:gd name="T18" fmla="*/ 238 w 238"/>
                <a:gd name="T19" fmla="*/ 240 h 304"/>
                <a:gd name="T20" fmla="*/ 227 w 238"/>
                <a:gd name="T21" fmla="*/ 238 h 304"/>
                <a:gd name="T22" fmla="*/ 196 w 238"/>
                <a:gd name="T23" fmla="*/ 283 h 304"/>
                <a:gd name="T24" fmla="*/ 140 w 238"/>
                <a:gd name="T25" fmla="*/ 289 h 304"/>
                <a:gd name="T26" fmla="*/ 91 w 238"/>
                <a:gd name="T27" fmla="*/ 278 h 304"/>
                <a:gd name="T28" fmla="*/ 81 w 238"/>
                <a:gd name="T29" fmla="*/ 229 h 304"/>
                <a:gd name="T30" fmla="*/ 81 w 238"/>
                <a:gd name="T31" fmla="*/ 70 h 304"/>
                <a:gd name="T32" fmla="*/ 109 w 238"/>
                <a:gd name="T33" fmla="*/ 12 h 304"/>
                <a:gd name="T34" fmla="*/ 120 w 238"/>
                <a:gd name="T35" fmla="*/ 11 h 304"/>
                <a:gd name="T36" fmla="*/ 119 w 238"/>
                <a:gd name="T37" fmla="*/ 0 h 304"/>
                <a:gd name="T38" fmla="*/ 63 w 238"/>
                <a:gd name="T39" fmla="*/ 1 h 304"/>
                <a:gd name="T40" fmla="*/ 3 w 238"/>
                <a:gd name="T41" fmla="*/ 0 h 304"/>
                <a:gd name="T42" fmla="*/ 3 w 238"/>
                <a:gd name="T43" fmla="*/ 11 h 304"/>
                <a:gd name="T44" fmla="*/ 14 w 238"/>
                <a:gd name="T45" fmla="*/ 12 h 304"/>
                <a:gd name="T46" fmla="*/ 44 w 238"/>
                <a:gd name="T47" fmla="*/ 70 h 304"/>
                <a:gd name="T48" fmla="*/ 44 w 238"/>
                <a:gd name="T49" fmla="*/ 2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304">
                  <a:moveTo>
                    <a:pt x="44" y="234"/>
                  </a:moveTo>
                  <a:lnTo>
                    <a:pt x="44" y="234"/>
                  </a:lnTo>
                  <a:cubicBezTo>
                    <a:pt x="44" y="283"/>
                    <a:pt x="43" y="289"/>
                    <a:pt x="16" y="291"/>
                  </a:cubicBezTo>
                  <a:lnTo>
                    <a:pt x="3" y="293"/>
                  </a:lnTo>
                  <a:cubicBezTo>
                    <a:pt x="0" y="296"/>
                    <a:pt x="1" y="303"/>
                    <a:pt x="3" y="304"/>
                  </a:cubicBezTo>
                  <a:cubicBezTo>
                    <a:pt x="29" y="304"/>
                    <a:pt x="44" y="303"/>
                    <a:pt x="63" y="303"/>
                  </a:cubicBezTo>
                  <a:lnTo>
                    <a:pt x="105" y="303"/>
                  </a:lnTo>
                  <a:cubicBezTo>
                    <a:pt x="129" y="303"/>
                    <a:pt x="151" y="303"/>
                    <a:pt x="171" y="304"/>
                  </a:cubicBezTo>
                  <a:cubicBezTo>
                    <a:pt x="191" y="304"/>
                    <a:pt x="208" y="304"/>
                    <a:pt x="219" y="304"/>
                  </a:cubicBezTo>
                  <a:cubicBezTo>
                    <a:pt x="225" y="292"/>
                    <a:pt x="238" y="246"/>
                    <a:pt x="238" y="240"/>
                  </a:cubicBezTo>
                  <a:cubicBezTo>
                    <a:pt x="238" y="237"/>
                    <a:pt x="229" y="236"/>
                    <a:pt x="227" y="238"/>
                  </a:cubicBezTo>
                  <a:cubicBezTo>
                    <a:pt x="218" y="261"/>
                    <a:pt x="206" y="277"/>
                    <a:pt x="196" y="283"/>
                  </a:cubicBezTo>
                  <a:cubicBezTo>
                    <a:pt x="189" y="287"/>
                    <a:pt x="180" y="289"/>
                    <a:pt x="140" y="289"/>
                  </a:cubicBezTo>
                  <a:cubicBezTo>
                    <a:pt x="105" y="289"/>
                    <a:pt x="96" y="284"/>
                    <a:pt x="91" y="278"/>
                  </a:cubicBezTo>
                  <a:cubicBezTo>
                    <a:pt x="83" y="270"/>
                    <a:pt x="81" y="258"/>
                    <a:pt x="81" y="229"/>
                  </a:cubicBezTo>
                  <a:lnTo>
                    <a:pt x="81" y="70"/>
                  </a:lnTo>
                  <a:cubicBezTo>
                    <a:pt x="81" y="22"/>
                    <a:pt x="82" y="15"/>
                    <a:pt x="109" y="12"/>
                  </a:cubicBezTo>
                  <a:lnTo>
                    <a:pt x="120" y="11"/>
                  </a:lnTo>
                  <a:cubicBezTo>
                    <a:pt x="123" y="9"/>
                    <a:pt x="122" y="1"/>
                    <a:pt x="119" y="0"/>
                  </a:cubicBezTo>
                  <a:cubicBezTo>
                    <a:pt x="96" y="1"/>
                    <a:pt x="81" y="1"/>
                    <a:pt x="63" y="1"/>
                  </a:cubicBezTo>
                  <a:cubicBezTo>
                    <a:pt x="45" y="1"/>
                    <a:pt x="29" y="1"/>
                    <a:pt x="3" y="0"/>
                  </a:cubicBezTo>
                  <a:cubicBezTo>
                    <a:pt x="1" y="1"/>
                    <a:pt x="0" y="9"/>
                    <a:pt x="3" y="11"/>
                  </a:cubicBezTo>
                  <a:lnTo>
                    <a:pt x="14" y="12"/>
                  </a:lnTo>
                  <a:cubicBezTo>
                    <a:pt x="43" y="15"/>
                    <a:pt x="44" y="22"/>
                    <a:pt x="44" y="70"/>
                  </a:cubicBezTo>
                  <a:lnTo>
                    <a:pt x="44" y="23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2422525" y="6445251"/>
              <a:ext cx="130175" cy="139700"/>
            </a:xfrm>
            <a:custGeom>
              <a:avLst/>
              <a:gdLst>
                <a:gd name="T0" fmla="*/ 37 w 187"/>
                <a:gd name="T1" fmla="*/ 152 h 201"/>
                <a:gd name="T2" fmla="*/ 37 w 187"/>
                <a:gd name="T3" fmla="*/ 152 h 201"/>
                <a:gd name="T4" fmla="*/ 16 w 187"/>
                <a:gd name="T5" fmla="*/ 188 h 201"/>
                <a:gd name="T6" fmla="*/ 4 w 187"/>
                <a:gd name="T7" fmla="*/ 190 h 201"/>
                <a:gd name="T8" fmla="*/ 4 w 187"/>
                <a:gd name="T9" fmla="*/ 201 h 201"/>
                <a:gd name="T10" fmla="*/ 56 w 187"/>
                <a:gd name="T11" fmla="*/ 200 h 201"/>
                <a:gd name="T12" fmla="*/ 96 w 187"/>
                <a:gd name="T13" fmla="*/ 200 h 201"/>
                <a:gd name="T14" fmla="*/ 133 w 187"/>
                <a:gd name="T15" fmla="*/ 201 h 201"/>
                <a:gd name="T16" fmla="*/ 173 w 187"/>
                <a:gd name="T17" fmla="*/ 201 h 201"/>
                <a:gd name="T18" fmla="*/ 187 w 187"/>
                <a:gd name="T19" fmla="*/ 151 h 201"/>
                <a:gd name="T20" fmla="*/ 175 w 187"/>
                <a:gd name="T21" fmla="*/ 149 h 201"/>
                <a:gd name="T22" fmla="*/ 116 w 187"/>
                <a:gd name="T23" fmla="*/ 187 h 201"/>
                <a:gd name="T24" fmla="*/ 77 w 187"/>
                <a:gd name="T25" fmla="*/ 181 h 201"/>
                <a:gd name="T26" fmla="*/ 72 w 187"/>
                <a:gd name="T27" fmla="*/ 148 h 201"/>
                <a:gd name="T28" fmla="*/ 72 w 187"/>
                <a:gd name="T29" fmla="*/ 115 h 201"/>
                <a:gd name="T30" fmla="*/ 81 w 187"/>
                <a:gd name="T31" fmla="*/ 104 h 201"/>
                <a:gd name="T32" fmla="*/ 103 w 187"/>
                <a:gd name="T33" fmla="*/ 104 h 201"/>
                <a:gd name="T34" fmla="*/ 133 w 187"/>
                <a:gd name="T35" fmla="*/ 121 h 201"/>
                <a:gd name="T36" fmla="*/ 135 w 187"/>
                <a:gd name="T37" fmla="*/ 130 h 201"/>
                <a:gd name="T38" fmla="*/ 146 w 187"/>
                <a:gd name="T39" fmla="*/ 129 h 201"/>
                <a:gd name="T40" fmla="*/ 146 w 187"/>
                <a:gd name="T41" fmla="*/ 97 h 201"/>
                <a:gd name="T42" fmla="*/ 146 w 187"/>
                <a:gd name="T43" fmla="*/ 64 h 201"/>
                <a:gd name="T44" fmla="*/ 135 w 187"/>
                <a:gd name="T45" fmla="*/ 64 h 201"/>
                <a:gd name="T46" fmla="*/ 133 w 187"/>
                <a:gd name="T47" fmla="*/ 72 h 201"/>
                <a:gd name="T48" fmla="*/ 103 w 187"/>
                <a:gd name="T49" fmla="*/ 90 h 201"/>
                <a:gd name="T50" fmla="*/ 81 w 187"/>
                <a:gd name="T51" fmla="*/ 90 h 201"/>
                <a:gd name="T52" fmla="*/ 72 w 187"/>
                <a:gd name="T53" fmla="*/ 80 h 201"/>
                <a:gd name="T54" fmla="*/ 72 w 187"/>
                <a:gd name="T55" fmla="*/ 30 h 201"/>
                <a:gd name="T56" fmla="*/ 89 w 187"/>
                <a:gd name="T57" fmla="*/ 15 h 201"/>
                <a:gd name="T58" fmla="*/ 109 w 187"/>
                <a:gd name="T59" fmla="*/ 15 h 201"/>
                <a:gd name="T60" fmla="*/ 148 w 187"/>
                <a:gd name="T61" fmla="*/ 26 h 201"/>
                <a:gd name="T62" fmla="*/ 156 w 187"/>
                <a:gd name="T63" fmla="*/ 48 h 201"/>
                <a:gd name="T64" fmla="*/ 168 w 187"/>
                <a:gd name="T65" fmla="*/ 47 h 201"/>
                <a:gd name="T66" fmla="*/ 163 w 187"/>
                <a:gd name="T67" fmla="*/ 0 h 201"/>
                <a:gd name="T68" fmla="*/ 120 w 187"/>
                <a:gd name="T69" fmla="*/ 2 h 201"/>
                <a:gd name="T70" fmla="*/ 56 w 187"/>
                <a:gd name="T71" fmla="*/ 2 h 201"/>
                <a:gd name="T72" fmla="*/ 33 w 187"/>
                <a:gd name="T73" fmla="*/ 1 h 201"/>
                <a:gd name="T74" fmla="*/ 13 w 187"/>
                <a:gd name="T75" fmla="*/ 0 h 201"/>
                <a:gd name="T76" fmla="*/ 12 w 187"/>
                <a:gd name="T77" fmla="*/ 12 h 201"/>
                <a:gd name="T78" fmla="*/ 19 w 187"/>
                <a:gd name="T79" fmla="*/ 13 h 201"/>
                <a:gd name="T80" fmla="*/ 37 w 187"/>
                <a:gd name="T81" fmla="*/ 50 h 201"/>
                <a:gd name="T82" fmla="*/ 37 w 187"/>
                <a:gd name="T83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201">
                  <a:moveTo>
                    <a:pt x="37" y="152"/>
                  </a:moveTo>
                  <a:lnTo>
                    <a:pt x="37" y="152"/>
                  </a:lnTo>
                  <a:cubicBezTo>
                    <a:pt x="37" y="184"/>
                    <a:pt x="36" y="187"/>
                    <a:pt x="16" y="188"/>
                  </a:cubicBezTo>
                  <a:lnTo>
                    <a:pt x="4" y="190"/>
                  </a:lnTo>
                  <a:cubicBezTo>
                    <a:pt x="0" y="193"/>
                    <a:pt x="1" y="200"/>
                    <a:pt x="4" y="201"/>
                  </a:cubicBezTo>
                  <a:cubicBezTo>
                    <a:pt x="27" y="201"/>
                    <a:pt x="41" y="200"/>
                    <a:pt x="56" y="200"/>
                  </a:cubicBezTo>
                  <a:lnTo>
                    <a:pt x="96" y="200"/>
                  </a:lnTo>
                  <a:cubicBezTo>
                    <a:pt x="108" y="200"/>
                    <a:pt x="120" y="200"/>
                    <a:pt x="133" y="201"/>
                  </a:cubicBezTo>
                  <a:cubicBezTo>
                    <a:pt x="146" y="201"/>
                    <a:pt x="159" y="201"/>
                    <a:pt x="173" y="201"/>
                  </a:cubicBezTo>
                  <a:cubicBezTo>
                    <a:pt x="179" y="193"/>
                    <a:pt x="185" y="170"/>
                    <a:pt x="187" y="151"/>
                  </a:cubicBezTo>
                  <a:cubicBezTo>
                    <a:pt x="186" y="147"/>
                    <a:pt x="179" y="145"/>
                    <a:pt x="175" y="149"/>
                  </a:cubicBezTo>
                  <a:cubicBezTo>
                    <a:pt x="162" y="186"/>
                    <a:pt x="145" y="187"/>
                    <a:pt x="116" y="187"/>
                  </a:cubicBezTo>
                  <a:cubicBezTo>
                    <a:pt x="90" y="187"/>
                    <a:pt x="81" y="185"/>
                    <a:pt x="77" y="181"/>
                  </a:cubicBezTo>
                  <a:cubicBezTo>
                    <a:pt x="73" y="175"/>
                    <a:pt x="72" y="161"/>
                    <a:pt x="72" y="148"/>
                  </a:cubicBezTo>
                  <a:lnTo>
                    <a:pt x="72" y="115"/>
                  </a:lnTo>
                  <a:cubicBezTo>
                    <a:pt x="72" y="105"/>
                    <a:pt x="72" y="104"/>
                    <a:pt x="81" y="104"/>
                  </a:cubicBezTo>
                  <a:lnTo>
                    <a:pt x="103" y="104"/>
                  </a:lnTo>
                  <a:cubicBezTo>
                    <a:pt x="127" y="104"/>
                    <a:pt x="129" y="108"/>
                    <a:pt x="133" y="121"/>
                  </a:cubicBezTo>
                  <a:lnTo>
                    <a:pt x="135" y="130"/>
                  </a:lnTo>
                  <a:cubicBezTo>
                    <a:pt x="137" y="133"/>
                    <a:pt x="144" y="133"/>
                    <a:pt x="146" y="129"/>
                  </a:cubicBezTo>
                  <a:cubicBezTo>
                    <a:pt x="146" y="116"/>
                    <a:pt x="146" y="108"/>
                    <a:pt x="146" y="97"/>
                  </a:cubicBezTo>
                  <a:cubicBezTo>
                    <a:pt x="146" y="86"/>
                    <a:pt x="146" y="78"/>
                    <a:pt x="146" y="64"/>
                  </a:cubicBezTo>
                  <a:cubicBezTo>
                    <a:pt x="144" y="61"/>
                    <a:pt x="137" y="60"/>
                    <a:pt x="135" y="64"/>
                  </a:cubicBezTo>
                  <a:lnTo>
                    <a:pt x="133" y="72"/>
                  </a:lnTo>
                  <a:cubicBezTo>
                    <a:pt x="129" y="86"/>
                    <a:pt x="127" y="90"/>
                    <a:pt x="103" y="90"/>
                  </a:cubicBezTo>
                  <a:lnTo>
                    <a:pt x="81" y="90"/>
                  </a:lnTo>
                  <a:cubicBezTo>
                    <a:pt x="72" y="90"/>
                    <a:pt x="72" y="88"/>
                    <a:pt x="72" y="80"/>
                  </a:cubicBezTo>
                  <a:lnTo>
                    <a:pt x="72" y="30"/>
                  </a:lnTo>
                  <a:cubicBezTo>
                    <a:pt x="72" y="15"/>
                    <a:pt x="73" y="15"/>
                    <a:pt x="89" y="15"/>
                  </a:cubicBezTo>
                  <a:lnTo>
                    <a:pt x="109" y="15"/>
                  </a:lnTo>
                  <a:cubicBezTo>
                    <a:pt x="120" y="15"/>
                    <a:pt x="140" y="15"/>
                    <a:pt x="148" y="26"/>
                  </a:cubicBezTo>
                  <a:cubicBezTo>
                    <a:pt x="150" y="30"/>
                    <a:pt x="153" y="36"/>
                    <a:pt x="156" y="48"/>
                  </a:cubicBezTo>
                  <a:cubicBezTo>
                    <a:pt x="159" y="51"/>
                    <a:pt x="166" y="51"/>
                    <a:pt x="168" y="47"/>
                  </a:cubicBezTo>
                  <a:cubicBezTo>
                    <a:pt x="166" y="27"/>
                    <a:pt x="163" y="6"/>
                    <a:pt x="163" y="0"/>
                  </a:cubicBezTo>
                  <a:cubicBezTo>
                    <a:pt x="159" y="1"/>
                    <a:pt x="140" y="2"/>
                    <a:pt x="120" y="2"/>
                  </a:cubicBezTo>
                  <a:lnTo>
                    <a:pt x="56" y="2"/>
                  </a:lnTo>
                  <a:cubicBezTo>
                    <a:pt x="48" y="2"/>
                    <a:pt x="41" y="2"/>
                    <a:pt x="33" y="1"/>
                  </a:cubicBezTo>
                  <a:cubicBezTo>
                    <a:pt x="27" y="1"/>
                    <a:pt x="20" y="1"/>
                    <a:pt x="13" y="0"/>
                  </a:cubicBezTo>
                  <a:cubicBezTo>
                    <a:pt x="9" y="2"/>
                    <a:pt x="9" y="10"/>
                    <a:pt x="12" y="12"/>
                  </a:cubicBezTo>
                  <a:lnTo>
                    <a:pt x="19" y="13"/>
                  </a:lnTo>
                  <a:cubicBezTo>
                    <a:pt x="36" y="17"/>
                    <a:pt x="37" y="18"/>
                    <a:pt x="37" y="50"/>
                  </a:cubicBezTo>
                  <a:lnTo>
                    <a:pt x="37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2543175" y="6445251"/>
              <a:ext cx="234950" cy="144463"/>
            </a:xfrm>
            <a:custGeom>
              <a:avLst/>
              <a:gdLst>
                <a:gd name="T0" fmla="*/ 97 w 338"/>
                <a:gd name="T1" fmla="*/ 157 h 207"/>
                <a:gd name="T2" fmla="*/ 97 w 338"/>
                <a:gd name="T3" fmla="*/ 157 h 207"/>
                <a:gd name="T4" fmla="*/ 119 w 338"/>
                <a:gd name="T5" fmla="*/ 205 h 207"/>
                <a:gd name="T6" fmla="*/ 125 w 338"/>
                <a:gd name="T7" fmla="*/ 207 h 207"/>
                <a:gd name="T8" fmla="*/ 130 w 338"/>
                <a:gd name="T9" fmla="*/ 205 h 207"/>
                <a:gd name="T10" fmla="*/ 171 w 338"/>
                <a:gd name="T11" fmla="*/ 121 h 207"/>
                <a:gd name="T12" fmla="*/ 210 w 338"/>
                <a:gd name="T13" fmla="*/ 205 h 207"/>
                <a:gd name="T14" fmla="*/ 216 w 338"/>
                <a:gd name="T15" fmla="*/ 207 h 207"/>
                <a:gd name="T16" fmla="*/ 222 w 338"/>
                <a:gd name="T17" fmla="*/ 205 h 207"/>
                <a:gd name="T18" fmla="*/ 248 w 338"/>
                <a:gd name="T19" fmla="*/ 146 h 207"/>
                <a:gd name="T20" fmla="*/ 291 w 338"/>
                <a:gd name="T21" fmla="*/ 52 h 207"/>
                <a:gd name="T22" fmla="*/ 322 w 338"/>
                <a:gd name="T23" fmla="*/ 14 h 207"/>
                <a:gd name="T24" fmla="*/ 335 w 338"/>
                <a:gd name="T25" fmla="*/ 12 h 207"/>
                <a:gd name="T26" fmla="*/ 334 w 338"/>
                <a:gd name="T27" fmla="*/ 0 h 207"/>
                <a:gd name="T28" fmla="*/ 300 w 338"/>
                <a:gd name="T29" fmla="*/ 2 h 207"/>
                <a:gd name="T30" fmla="*/ 266 w 338"/>
                <a:gd name="T31" fmla="*/ 0 h 207"/>
                <a:gd name="T32" fmla="*/ 266 w 338"/>
                <a:gd name="T33" fmla="*/ 12 h 207"/>
                <a:gd name="T34" fmla="*/ 275 w 338"/>
                <a:gd name="T35" fmla="*/ 13 h 207"/>
                <a:gd name="T36" fmla="*/ 275 w 338"/>
                <a:gd name="T37" fmla="*/ 43 h 207"/>
                <a:gd name="T38" fmla="*/ 242 w 338"/>
                <a:gd name="T39" fmla="*/ 119 h 207"/>
                <a:gd name="T40" fmla="*/ 224 w 338"/>
                <a:gd name="T41" fmla="*/ 160 h 207"/>
                <a:gd name="T42" fmla="*/ 205 w 338"/>
                <a:gd name="T43" fmla="*/ 121 h 207"/>
                <a:gd name="T44" fmla="*/ 192 w 338"/>
                <a:gd name="T45" fmla="*/ 95 h 207"/>
                <a:gd name="T46" fmla="*/ 192 w 338"/>
                <a:gd name="T47" fmla="*/ 78 h 207"/>
                <a:gd name="T48" fmla="*/ 216 w 338"/>
                <a:gd name="T49" fmla="*/ 36 h 207"/>
                <a:gd name="T50" fmla="*/ 242 w 338"/>
                <a:gd name="T51" fmla="*/ 13 h 207"/>
                <a:gd name="T52" fmla="*/ 249 w 338"/>
                <a:gd name="T53" fmla="*/ 12 h 207"/>
                <a:gd name="T54" fmla="*/ 249 w 338"/>
                <a:gd name="T55" fmla="*/ 0 h 207"/>
                <a:gd name="T56" fmla="*/ 218 w 338"/>
                <a:gd name="T57" fmla="*/ 2 h 207"/>
                <a:gd name="T58" fmla="*/ 186 w 338"/>
                <a:gd name="T59" fmla="*/ 0 h 207"/>
                <a:gd name="T60" fmla="*/ 186 w 338"/>
                <a:gd name="T61" fmla="*/ 12 h 207"/>
                <a:gd name="T62" fmla="*/ 194 w 338"/>
                <a:gd name="T63" fmla="*/ 13 h 207"/>
                <a:gd name="T64" fmla="*/ 202 w 338"/>
                <a:gd name="T65" fmla="*/ 27 h 207"/>
                <a:gd name="T66" fmla="*/ 194 w 338"/>
                <a:gd name="T67" fmla="*/ 44 h 207"/>
                <a:gd name="T68" fmla="*/ 180 w 338"/>
                <a:gd name="T69" fmla="*/ 71 h 207"/>
                <a:gd name="T70" fmla="*/ 163 w 338"/>
                <a:gd name="T71" fmla="*/ 37 h 207"/>
                <a:gd name="T72" fmla="*/ 159 w 338"/>
                <a:gd name="T73" fmla="*/ 28 h 207"/>
                <a:gd name="T74" fmla="*/ 163 w 338"/>
                <a:gd name="T75" fmla="*/ 13 h 207"/>
                <a:gd name="T76" fmla="*/ 169 w 338"/>
                <a:gd name="T77" fmla="*/ 12 h 207"/>
                <a:gd name="T78" fmla="*/ 169 w 338"/>
                <a:gd name="T79" fmla="*/ 0 h 207"/>
                <a:gd name="T80" fmla="*/ 134 w 338"/>
                <a:gd name="T81" fmla="*/ 2 h 207"/>
                <a:gd name="T82" fmla="*/ 99 w 338"/>
                <a:gd name="T83" fmla="*/ 0 h 207"/>
                <a:gd name="T84" fmla="*/ 98 w 338"/>
                <a:gd name="T85" fmla="*/ 12 h 207"/>
                <a:gd name="T86" fmla="*/ 106 w 338"/>
                <a:gd name="T87" fmla="*/ 13 h 207"/>
                <a:gd name="T88" fmla="*/ 126 w 338"/>
                <a:gd name="T89" fmla="*/ 27 h 207"/>
                <a:gd name="T90" fmla="*/ 159 w 338"/>
                <a:gd name="T91" fmla="*/ 94 h 207"/>
                <a:gd name="T92" fmla="*/ 159 w 338"/>
                <a:gd name="T93" fmla="*/ 110 h 207"/>
                <a:gd name="T94" fmla="*/ 151 w 338"/>
                <a:gd name="T95" fmla="*/ 127 h 207"/>
                <a:gd name="T96" fmla="*/ 135 w 338"/>
                <a:gd name="T97" fmla="*/ 160 h 207"/>
                <a:gd name="T98" fmla="*/ 117 w 338"/>
                <a:gd name="T99" fmla="*/ 127 h 207"/>
                <a:gd name="T100" fmla="*/ 75 w 338"/>
                <a:gd name="T101" fmla="*/ 42 h 207"/>
                <a:gd name="T102" fmla="*/ 73 w 338"/>
                <a:gd name="T103" fmla="*/ 13 h 207"/>
                <a:gd name="T104" fmla="*/ 79 w 338"/>
                <a:gd name="T105" fmla="*/ 12 h 207"/>
                <a:gd name="T106" fmla="*/ 79 w 338"/>
                <a:gd name="T107" fmla="*/ 0 h 207"/>
                <a:gd name="T108" fmla="*/ 39 w 338"/>
                <a:gd name="T109" fmla="*/ 2 h 207"/>
                <a:gd name="T110" fmla="*/ 4 w 338"/>
                <a:gd name="T111" fmla="*/ 0 h 207"/>
                <a:gd name="T112" fmla="*/ 3 w 338"/>
                <a:gd name="T113" fmla="*/ 12 h 207"/>
                <a:gd name="T114" fmla="*/ 13 w 338"/>
                <a:gd name="T115" fmla="*/ 14 h 207"/>
                <a:gd name="T116" fmla="*/ 34 w 338"/>
                <a:gd name="T117" fmla="*/ 33 h 207"/>
                <a:gd name="T118" fmla="*/ 97 w 338"/>
                <a:gd name="T119" fmla="*/ 15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8" h="207">
                  <a:moveTo>
                    <a:pt x="97" y="157"/>
                  </a:moveTo>
                  <a:lnTo>
                    <a:pt x="97" y="157"/>
                  </a:lnTo>
                  <a:cubicBezTo>
                    <a:pt x="102" y="165"/>
                    <a:pt x="115" y="193"/>
                    <a:pt x="119" y="205"/>
                  </a:cubicBezTo>
                  <a:cubicBezTo>
                    <a:pt x="120" y="206"/>
                    <a:pt x="122" y="207"/>
                    <a:pt x="125" y="207"/>
                  </a:cubicBezTo>
                  <a:cubicBezTo>
                    <a:pt x="126" y="207"/>
                    <a:pt x="129" y="206"/>
                    <a:pt x="130" y="205"/>
                  </a:cubicBezTo>
                  <a:cubicBezTo>
                    <a:pt x="135" y="192"/>
                    <a:pt x="156" y="150"/>
                    <a:pt x="171" y="121"/>
                  </a:cubicBezTo>
                  <a:cubicBezTo>
                    <a:pt x="177" y="131"/>
                    <a:pt x="206" y="191"/>
                    <a:pt x="210" y="205"/>
                  </a:cubicBezTo>
                  <a:cubicBezTo>
                    <a:pt x="213" y="206"/>
                    <a:pt x="215" y="207"/>
                    <a:pt x="216" y="207"/>
                  </a:cubicBezTo>
                  <a:cubicBezTo>
                    <a:pt x="219" y="207"/>
                    <a:pt x="220" y="206"/>
                    <a:pt x="222" y="205"/>
                  </a:cubicBezTo>
                  <a:cubicBezTo>
                    <a:pt x="230" y="186"/>
                    <a:pt x="239" y="166"/>
                    <a:pt x="248" y="146"/>
                  </a:cubicBezTo>
                  <a:lnTo>
                    <a:pt x="291" y="52"/>
                  </a:lnTo>
                  <a:cubicBezTo>
                    <a:pt x="305" y="22"/>
                    <a:pt x="308" y="17"/>
                    <a:pt x="322" y="14"/>
                  </a:cubicBezTo>
                  <a:lnTo>
                    <a:pt x="335" y="12"/>
                  </a:lnTo>
                  <a:cubicBezTo>
                    <a:pt x="338" y="10"/>
                    <a:pt x="338" y="2"/>
                    <a:pt x="334" y="0"/>
                  </a:cubicBezTo>
                  <a:cubicBezTo>
                    <a:pt x="321" y="1"/>
                    <a:pt x="311" y="2"/>
                    <a:pt x="300" y="2"/>
                  </a:cubicBezTo>
                  <a:cubicBezTo>
                    <a:pt x="288" y="2"/>
                    <a:pt x="278" y="1"/>
                    <a:pt x="266" y="0"/>
                  </a:cubicBezTo>
                  <a:cubicBezTo>
                    <a:pt x="263" y="3"/>
                    <a:pt x="262" y="8"/>
                    <a:pt x="266" y="12"/>
                  </a:cubicBezTo>
                  <a:lnTo>
                    <a:pt x="275" y="13"/>
                  </a:lnTo>
                  <a:cubicBezTo>
                    <a:pt x="288" y="15"/>
                    <a:pt x="286" y="17"/>
                    <a:pt x="275" y="43"/>
                  </a:cubicBezTo>
                  <a:lnTo>
                    <a:pt x="242" y="119"/>
                  </a:lnTo>
                  <a:cubicBezTo>
                    <a:pt x="231" y="145"/>
                    <a:pt x="228" y="152"/>
                    <a:pt x="224" y="160"/>
                  </a:cubicBezTo>
                  <a:cubicBezTo>
                    <a:pt x="220" y="152"/>
                    <a:pt x="213" y="140"/>
                    <a:pt x="205" y="121"/>
                  </a:cubicBezTo>
                  <a:lnTo>
                    <a:pt x="192" y="95"/>
                  </a:lnTo>
                  <a:cubicBezTo>
                    <a:pt x="188" y="87"/>
                    <a:pt x="188" y="85"/>
                    <a:pt x="192" y="78"/>
                  </a:cubicBezTo>
                  <a:cubicBezTo>
                    <a:pt x="197" y="70"/>
                    <a:pt x="209" y="47"/>
                    <a:pt x="216" y="36"/>
                  </a:cubicBezTo>
                  <a:cubicBezTo>
                    <a:pt x="222" y="25"/>
                    <a:pt x="227" y="16"/>
                    <a:pt x="242" y="13"/>
                  </a:cubicBezTo>
                  <a:lnTo>
                    <a:pt x="249" y="12"/>
                  </a:lnTo>
                  <a:cubicBezTo>
                    <a:pt x="253" y="10"/>
                    <a:pt x="253" y="2"/>
                    <a:pt x="249" y="0"/>
                  </a:cubicBezTo>
                  <a:cubicBezTo>
                    <a:pt x="242" y="1"/>
                    <a:pt x="229" y="2"/>
                    <a:pt x="218" y="2"/>
                  </a:cubicBezTo>
                  <a:cubicBezTo>
                    <a:pt x="205" y="2"/>
                    <a:pt x="193" y="1"/>
                    <a:pt x="186" y="0"/>
                  </a:cubicBezTo>
                  <a:cubicBezTo>
                    <a:pt x="182" y="2"/>
                    <a:pt x="182" y="10"/>
                    <a:pt x="186" y="12"/>
                  </a:cubicBezTo>
                  <a:lnTo>
                    <a:pt x="194" y="13"/>
                  </a:lnTo>
                  <a:cubicBezTo>
                    <a:pt x="205" y="15"/>
                    <a:pt x="206" y="17"/>
                    <a:pt x="202" y="27"/>
                  </a:cubicBezTo>
                  <a:lnTo>
                    <a:pt x="194" y="44"/>
                  </a:lnTo>
                  <a:cubicBezTo>
                    <a:pt x="190" y="54"/>
                    <a:pt x="185" y="61"/>
                    <a:pt x="180" y="71"/>
                  </a:cubicBezTo>
                  <a:cubicBezTo>
                    <a:pt x="176" y="61"/>
                    <a:pt x="172" y="54"/>
                    <a:pt x="163" y="37"/>
                  </a:cubicBezTo>
                  <a:lnTo>
                    <a:pt x="159" y="28"/>
                  </a:lnTo>
                  <a:cubicBezTo>
                    <a:pt x="155" y="17"/>
                    <a:pt x="155" y="15"/>
                    <a:pt x="163" y="13"/>
                  </a:cubicBezTo>
                  <a:lnTo>
                    <a:pt x="169" y="12"/>
                  </a:lnTo>
                  <a:cubicBezTo>
                    <a:pt x="172" y="10"/>
                    <a:pt x="172" y="2"/>
                    <a:pt x="169" y="0"/>
                  </a:cubicBezTo>
                  <a:cubicBezTo>
                    <a:pt x="159" y="1"/>
                    <a:pt x="147" y="2"/>
                    <a:pt x="134" y="2"/>
                  </a:cubicBezTo>
                  <a:cubicBezTo>
                    <a:pt x="121" y="2"/>
                    <a:pt x="108" y="1"/>
                    <a:pt x="99" y="0"/>
                  </a:cubicBezTo>
                  <a:cubicBezTo>
                    <a:pt x="95" y="2"/>
                    <a:pt x="94" y="10"/>
                    <a:pt x="98" y="12"/>
                  </a:cubicBezTo>
                  <a:lnTo>
                    <a:pt x="106" y="13"/>
                  </a:lnTo>
                  <a:cubicBezTo>
                    <a:pt x="116" y="15"/>
                    <a:pt x="121" y="17"/>
                    <a:pt x="126" y="27"/>
                  </a:cubicBezTo>
                  <a:lnTo>
                    <a:pt x="159" y="94"/>
                  </a:lnTo>
                  <a:cubicBezTo>
                    <a:pt x="163" y="102"/>
                    <a:pt x="162" y="104"/>
                    <a:pt x="159" y="110"/>
                  </a:cubicBezTo>
                  <a:lnTo>
                    <a:pt x="151" y="127"/>
                  </a:lnTo>
                  <a:cubicBezTo>
                    <a:pt x="143" y="144"/>
                    <a:pt x="138" y="153"/>
                    <a:pt x="135" y="160"/>
                  </a:cubicBezTo>
                  <a:cubicBezTo>
                    <a:pt x="130" y="154"/>
                    <a:pt x="125" y="141"/>
                    <a:pt x="117" y="127"/>
                  </a:cubicBezTo>
                  <a:lnTo>
                    <a:pt x="75" y="42"/>
                  </a:lnTo>
                  <a:cubicBezTo>
                    <a:pt x="63" y="18"/>
                    <a:pt x="61" y="16"/>
                    <a:pt x="73" y="13"/>
                  </a:cubicBezTo>
                  <a:lnTo>
                    <a:pt x="79" y="12"/>
                  </a:lnTo>
                  <a:cubicBezTo>
                    <a:pt x="82" y="9"/>
                    <a:pt x="83" y="2"/>
                    <a:pt x="79" y="0"/>
                  </a:cubicBezTo>
                  <a:cubicBezTo>
                    <a:pt x="63" y="1"/>
                    <a:pt x="52" y="2"/>
                    <a:pt x="39" y="2"/>
                  </a:cubicBezTo>
                  <a:cubicBezTo>
                    <a:pt x="28" y="2"/>
                    <a:pt x="14" y="1"/>
                    <a:pt x="4" y="0"/>
                  </a:cubicBezTo>
                  <a:cubicBezTo>
                    <a:pt x="0" y="2"/>
                    <a:pt x="0" y="9"/>
                    <a:pt x="3" y="12"/>
                  </a:cubicBezTo>
                  <a:lnTo>
                    <a:pt x="13" y="14"/>
                  </a:lnTo>
                  <a:cubicBezTo>
                    <a:pt x="24" y="18"/>
                    <a:pt x="29" y="22"/>
                    <a:pt x="34" y="33"/>
                  </a:cubicBezTo>
                  <a:lnTo>
                    <a:pt x="97" y="157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2768600" y="6445251"/>
              <a:ext cx="71437" cy="139700"/>
            </a:xfrm>
            <a:custGeom>
              <a:avLst/>
              <a:gdLst>
                <a:gd name="T0" fmla="*/ 34 w 102"/>
                <a:gd name="T1" fmla="*/ 152 h 201"/>
                <a:gd name="T2" fmla="*/ 34 w 102"/>
                <a:gd name="T3" fmla="*/ 152 h 201"/>
                <a:gd name="T4" fmla="*/ 12 w 102"/>
                <a:gd name="T5" fmla="*/ 188 h 201"/>
                <a:gd name="T6" fmla="*/ 4 w 102"/>
                <a:gd name="T7" fmla="*/ 190 h 201"/>
                <a:gd name="T8" fmla="*/ 4 w 102"/>
                <a:gd name="T9" fmla="*/ 201 h 201"/>
                <a:gd name="T10" fmla="*/ 51 w 102"/>
                <a:gd name="T11" fmla="*/ 200 h 201"/>
                <a:gd name="T12" fmla="*/ 98 w 102"/>
                <a:gd name="T13" fmla="*/ 201 h 201"/>
                <a:gd name="T14" fmla="*/ 98 w 102"/>
                <a:gd name="T15" fmla="*/ 190 h 201"/>
                <a:gd name="T16" fmla="*/ 90 w 102"/>
                <a:gd name="T17" fmla="*/ 188 h 201"/>
                <a:gd name="T18" fmla="*/ 68 w 102"/>
                <a:gd name="T19" fmla="*/ 152 h 201"/>
                <a:gd name="T20" fmla="*/ 68 w 102"/>
                <a:gd name="T21" fmla="*/ 50 h 201"/>
                <a:gd name="T22" fmla="*/ 90 w 102"/>
                <a:gd name="T23" fmla="*/ 13 h 201"/>
                <a:gd name="T24" fmla="*/ 98 w 102"/>
                <a:gd name="T25" fmla="*/ 12 h 201"/>
                <a:gd name="T26" fmla="*/ 98 w 102"/>
                <a:gd name="T27" fmla="*/ 0 h 201"/>
                <a:gd name="T28" fmla="*/ 51 w 102"/>
                <a:gd name="T29" fmla="*/ 2 h 201"/>
                <a:gd name="T30" fmla="*/ 4 w 102"/>
                <a:gd name="T31" fmla="*/ 0 h 201"/>
                <a:gd name="T32" fmla="*/ 4 w 102"/>
                <a:gd name="T33" fmla="*/ 12 h 201"/>
                <a:gd name="T34" fmla="*/ 12 w 102"/>
                <a:gd name="T35" fmla="*/ 13 h 201"/>
                <a:gd name="T36" fmla="*/ 34 w 102"/>
                <a:gd name="T37" fmla="*/ 50 h 201"/>
                <a:gd name="T38" fmla="*/ 34 w 102"/>
                <a:gd name="T39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1">
                  <a:moveTo>
                    <a:pt x="34" y="152"/>
                  </a:moveTo>
                  <a:lnTo>
                    <a:pt x="34" y="152"/>
                  </a:lnTo>
                  <a:cubicBezTo>
                    <a:pt x="34" y="184"/>
                    <a:pt x="32" y="186"/>
                    <a:pt x="12" y="188"/>
                  </a:cubicBezTo>
                  <a:lnTo>
                    <a:pt x="4" y="190"/>
                  </a:lnTo>
                  <a:cubicBezTo>
                    <a:pt x="0" y="193"/>
                    <a:pt x="1" y="200"/>
                    <a:pt x="4" y="201"/>
                  </a:cubicBezTo>
                  <a:cubicBezTo>
                    <a:pt x="22" y="201"/>
                    <a:pt x="37" y="200"/>
                    <a:pt x="51" y="200"/>
                  </a:cubicBezTo>
                  <a:cubicBezTo>
                    <a:pt x="65" y="200"/>
                    <a:pt x="80" y="201"/>
                    <a:pt x="98" y="201"/>
                  </a:cubicBezTo>
                  <a:cubicBezTo>
                    <a:pt x="101" y="200"/>
                    <a:pt x="102" y="193"/>
                    <a:pt x="98" y="190"/>
                  </a:cubicBezTo>
                  <a:lnTo>
                    <a:pt x="90" y="188"/>
                  </a:lnTo>
                  <a:cubicBezTo>
                    <a:pt x="70" y="186"/>
                    <a:pt x="68" y="184"/>
                    <a:pt x="68" y="152"/>
                  </a:cubicBezTo>
                  <a:lnTo>
                    <a:pt x="68" y="50"/>
                  </a:lnTo>
                  <a:cubicBezTo>
                    <a:pt x="68" y="18"/>
                    <a:pt x="70" y="17"/>
                    <a:pt x="90" y="13"/>
                  </a:cubicBezTo>
                  <a:lnTo>
                    <a:pt x="98" y="12"/>
                  </a:lnTo>
                  <a:cubicBezTo>
                    <a:pt x="102" y="9"/>
                    <a:pt x="101" y="2"/>
                    <a:pt x="98" y="0"/>
                  </a:cubicBezTo>
                  <a:cubicBezTo>
                    <a:pt x="80" y="1"/>
                    <a:pt x="65" y="2"/>
                    <a:pt x="51" y="2"/>
                  </a:cubicBezTo>
                  <a:cubicBezTo>
                    <a:pt x="37" y="2"/>
                    <a:pt x="22" y="1"/>
                    <a:pt x="4" y="0"/>
                  </a:cubicBezTo>
                  <a:cubicBezTo>
                    <a:pt x="1" y="2"/>
                    <a:pt x="0" y="9"/>
                    <a:pt x="4" y="12"/>
                  </a:cubicBezTo>
                  <a:lnTo>
                    <a:pt x="12" y="13"/>
                  </a:lnTo>
                  <a:cubicBezTo>
                    <a:pt x="32" y="17"/>
                    <a:pt x="34" y="18"/>
                    <a:pt x="34" y="50"/>
                  </a:cubicBezTo>
                  <a:lnTo>
                    <a:pt x="34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black">
            <a:xfrm>
              <a:off x="2846387" y="6445251"/>
              <a:ext cx="168275" cy="144463"/>
            </a:xfrm>
            <a:custGeom>
              <a:avLst/>
              <a:gdLst>
                <a:gd name="T0" fmla="*/ 193 w 242"/>
                <a:gd name="T1" fmla="*/ 125 h 207"/>
                <a:gd name="T2" fmla="*/ 193 w 242"/>
                <a:gd name="T3" fmla="*/ 125 h 207"/>
                <a:gd name="T4" fmla="*/ 191 w 242"/>
                <a:gd name="T5" fmla="*/ 144 h 207"/>
                <a:gd name="T6" fmla="*/ 149 w 242"/>
                <a:gd name="T7" fmla="*/ 101 h 207"/>
                <a:gd name="T8" fmla="*/ 106 w 242"/>
                <a:gd name="T9" fmla="*/ 57 h 207"/>
                <a:gd name="T10" fmla="*/ 61 w 242"/>
                <a:gd name="T11" fmla="*/ 0 h 207"/>
                <a:gd name="T12" fmla="*/ 43 w 242"/>
                <a:gd name="T13" fmla="*/ 2 h 207"/>
                <a:gd name="T14" fmla="*/ 4 w 242"/>
                <a:gd name="T15" fmla="*/ 0 h 207"/>
                <a:gd name="T16" fmla="*/ 2 w 242"/>
                <a:gd name="T17" fmla="*/ 12 h 207"/>
                <a:gd name="T18" fmla="*/ 10 w 242"/>
                <a:gd name="T19" fmla="*/ 13 h 207"/>
                <a:gd name="T20" fmla="*/ 27 w 242"/>
                <a:gd name="T21" fmla="*/ 19 h 207"/>
                <a:gd name="T22" fmla="*/ 36 w 242"/>
                <a:gd name="T23" fmla="*/ 48 h 207"/>
                <a:gd name="T24" fmla="*/ 36 w 242"/>
                <a:gd name="T25" fmla="*/ 130 h 207"/>
                <a:gd name="T26" fmla="*/ 21 w 242"/>
                <a:gd name="T27" fmla="*/ 188 h 207"/>
                <a:gd name="T28" fmla="*/ 7 w 242"/>
                <a:gd name="T29" fmla="*/ 190 h 207"/>
                <a:gd name="T30" fmla="*/ 7 w 242"/>
                <a:gd name="T31" fmla="*/ 201 h 207"/>
                <a:gd name="T32" fmla="*/ 45 w 242"/>
                <a:gd name="T33" fmla="*/ 200 h 207"/>
                <a:gd name="T34" fmla="*/ 86 w 242"/>
                <a:gd name="T35" fmla="*/ 201 h 207"/>
                <a:gd name="T36" fmla="*/ 87 w 242"/>
                <a:gd name="T37" fmla="*/ 190 h 207"/>
                <a:gd name="T38" fmla="*/ 72 w 242"/>
                <a:gd name="T39" fmla="*/ 188 h 207"/>
                <a:gd name="T40" fmla="*/ 53 w 242"/>
                <a:gd name="T41" fmla="*/ 130 h 207"/>
                <a:gd name="T42" fmla="*/ 53 w 242"/>
                <a:gd name="T43" fmla="*/ 70 h 207"/>
                <a:gd name="T44" fmla="*/ 54 w 242"/>
                <a:gd name="T45" fmla="*/ 50 h 207"/>
                <a:gd name="T46" fmla="*/ 90 w 242"/>
                <a:gd name="T47" fmla="*/ 85 h 207"/>
                <a:gd name="T48" fmla="*/ 159 w 242"/>
                <a:gd name="T49" fmla="*/ 160 h 207"/>
                <a:gd name="T50" fmla="*/ 201 w 242"/>
                <a:gd name="T51" fmla="*/ 206 h 207"/>
                <a:gd name="T52" fmla="*/ 211 w 242"/>
                <a:gd name="T53" fmla="*/ 202 h 207"/>
                <a:gd name="T54" fmla="*/ 210 w 242"/>
                <a:gd name="T55" fmla="*/ 149 h 207"/>
                <a:gd name="T56" fmla="*/ 210 w 242"/>
                <a:gd name="T57" fmla="*/ 72 h 207"/>
                <a:gd name="T58" fmla="*/ 226 w 242"/>
                <a:gd name="T59" fmla="*/ 13 h 207"/>
                <a:gd name="T60" fmla="*/ 239 w 242"/>
                <a:gd name="T61" fmla="*/ 12 h 207"/>
                <a:gd name="T62" fmla="*/ 239 w 242"/>
                <a:gd name="T63" fmla="*/ 0 h 207"/>
                <a:gd name="T64" fmla="*/ 201 w 242"/>
                <a:gd name="T65" fmla="*/ 2 h 207"/>
                <a:gd name="T66" fmla="*/ 160 w 242"/>
                <a:gd name="T67" fmla="*/ 0 h 207"/>
                <a:gd name="T68" fmla="*/ 159 w 242"/>
                <a:gd name="T69" fmla="*/ 12 h 207"/>
                <a:gd name="T70" fmla="*/ 174 w 242"/>
                <a:gd name="T71" fmla="*/ 13 h 207"/>
                <a:gd name="T72" fmla="*/ 193 w 242"/>
                <a:gd name="T73" fmla="*/ 72 h 207"/>
                <a:gd name="T74" fmla="*/ 193 w 242"/>
                <a:gd name="T75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207">
                  <a:moveTo>
                    <a:pt x="193" y="125"/>
                  </a:moveTo>
                  <a:lnTo>
                    <a:pt x="193" y="125"/>
                  </a:lnTo>
                  <a:cubicBezTo>
                    <a:pt x="193" y="136"/>
                    <a:pt x="193" y="143"/>
                    <a:pt x="191" y="144"/>
                  </a:cubicBezTo>
                  <a:cubicBezTo>
                    <a:pt x="186" y="140"/>
                    <a:pt x="159" y="111"/>
                    <a:pt x="149" y="101"/>
                  </a:cubicBezTo>
                  <a:lnTo>
                    <a:pt x="106" y="57"/>
                  </a:lnTo>
                  <a:cubicBezTo>
                    <a:pt x="87" y="37"/>
                    <a:pt x="70" y="18"/>
                    <a:pt x="61" y="0"/>
                  </a:cubicBezTo>
                  <a:cubicBezTo>
                    <a:pt x="55" y="1"/>
                    <a:pt x="50" y="2"/>
                    <a:pt x="43" y="2"/>
                  </a:cubicBezTo>
                  <a:cubicBezTo>
                    <a:pt x="33" y="2"/>
                    <a:pt x="21" y="2"/>
                    <a:pt x="4" y="0"/>
                  </a:cubicBezTo>
                  <a:cubicBezTo>
                    <a:pt x="0" y="2"/>
                    <a:pt x="0" y="9"/>
                    <a:pt x="2" y="12"/>
                  </a:cubicBezTo>
                  <a:lnTo>
                    <a:pt x="10" y="13"/>
                  </a:lnTo>
                  <a:cubicBezTo>
                    <a:pt x="14" y="14"/>
                    <a:pt x="22" y="17"/>
                    <a:pt x="27" y="19"/>
                  </a:cubicBezTo>
                  <a:cubicBezTo>
                    <a:pt x="35" y="27"/>
                    <a:pt x="36" y="33"/>
                    <a:pt x="36" y="48"/>
                  </a:cubicBezTo>
                  <a:lnTo>
                    <a:pt x="36" y="130"/>
                  </a:lnTo>
                  <a:cubicBezTo>
                    <a:pt x="36" y="175"/>
                    <a:pt x="33" y="187"/>
                    <a:pt x="21" y="188"/>
                  </a:cubicBezTo>
                  <a:lnTo>
                    <a:pt x="7" y="190"/>
                  </a:lnTo>
                  <a:cubicBezTo>
                    <a:pt x="4" y="193"/>
                    <a:pt x="4" y="200"/>
                    <a:pt x="7" y="201"/>
                  </a:cubicBezTo>
                  <a:cubicBezTo>
                    <a:pt x="23" y="201"/>
                    <a:pt x="32" y="200"/>
                    <a:pt x="45" y="200"/>
                  </a:cubicBezTo>
                  <a:cubicBezTo>
                    <a:pt x="58" y="200"/>
                    <a:pt x="69" y="201"/>
                    <a:pt x="86" y="201"/>
                  </a:cubicBezTo>
                  <a:cubicBezTo>
                    <a:pt x="90" y="199"/>
                    <a:pt x="90" y="193"/>
                    <a:pt x="87" y="190"/>
                  </a:cubicBezTo>
                  <a:lnTo>
                    <a:pt x="72" y="188"/>
                  </a:lnTo>
                  <a:cubicBezTo>
                    <a:pt x="55" y="187"/>
                    <a:pt x="53" y="175"/>
                    <a:pt x="53" y="130"/>
                  </a:cubicBezTo>
                  <a:lnTo>
                    <a:pt x="53" y="70"/>
                  </a:lnTo>
                  <a:cubicBezTo>
                    <a:pt x="53" y="55"/>
                    <a:pt x="53" y="50"/>
                    <a:pt x="54" y="50"/>
                  </a:cubicBezTo>
                  <a:cubicBezTo>
                    <a:pt x="60" y="55"/>
                    <a:pt x="72" y="67"/>
                    <a:pt x="90" y="85"/>
                  </a:cubicBezTo>
                  <a:lnTo>
                    <a:pt x="159" y="160"/>
                  </a:lnTo>
                  <a:cubicBezTo>
                    <a:pt x="187" y="190"/>
                    <a:pt x="197" y="200"/>
                    <a:pt x="201" y="206"/>
                  </a:cubicBezTo>
                  <a:cubicBezTo>
                    <a:pt x="206" y="207"/>
                    <a:pt x="210" y="205"/>
                    <a:pt x="211" y="202"/>
                  </a:cubicBezTo>
                  <a:cubicBezTo>
                    <a:pt x="210" y="195"/>
                    <a:pt x="210" y="158"/>
                    <a:pt x="210" y="149"/>
                  </a:cubicBezTo>
                  <a:lnTo>
                    <a:pt x="210" y="72"/>
                  </a:lnTo>
                  <a:cubicBezTo>
                    <a:pt x="210" y="27"/>
                    <a:pt x="213" y="14"/>
                    <a:pt x="226" y="13"/>
                  </a:cubicBezTo>
                  <a:lnTo>
                    <a:pt x="239" y="12"/>
                  </a:lnTo>
                  <a:cubicBezTo>
                    <a:pt x="242" y="9"/>
                    <a:pt x="242" y="2"/>
                    <a:pt x="239" y="0"/>
                  </a:cubicBezTo>
                  <a:cubicBezTo>
                    <a:pt x="224" y="1"/>
                    <a:pt x="214" y="2"/>
                    <a:pt x="201" y="2"/>
                  </a:cubicBezTo>
                  <a:cubicBezTo>
                    <a:pt x="187" y="2"/>
                    <a:pt x="177" y="1"/>
                    <a:pt x="160" y="0"/>
                  </a:cubicBezTo>
                  <a:cubicBezTo>
                    <a:pt x="156" y="2"/>
                    <a:pt x="156" y="9"/>
                    <a:pt x="159" y="12"/>
                  </a:cubicBezTo>
                  <a:lnTo>
                    <a:pt x="174" y="13"/>
                  </a:lnTo>
                  <a:cubicBezTo>
                    <a:pt x="191" y="15"/>
                    <a:pt x="193" y="27"/>
                    <a:pt x="193" y="72"/>
                  </a:cubicBezTo>
                  <a:lnTo>
                    <a:pt x="193" y="125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black">
            <a:xfrm>
              <a:off x="3021012" y="6369051"/>
              <a:ext cx="212725" cy="220663"/>
            </a:xfrm>
            <a:custGeom>
              <a:avLst/>
              <a:gdLst>
                <a:gd name="T0" fmla="*/ 275 w 305"/>
                <a:gd name="T1" fmla="*/ 237 h 316"/>
                <a:gd name="T2" fmla="*/ 275 w 305"/>
                <a:gd name="T3" fmla="*/ 237 h 316"/>
                <a:gd name="T4" fmla="*/ 295 w 305"/>
                <a:gd name="T5" fmla="*/ 199 h 316"/>
                <a:gd name="T6" fmla="*/ 302 w 305"/>
                <a:gd name="T7" fmla="*/ 197 h 316"/>
                <a:gd name="T8" fmla="*/ 302 w 305"/>
                <a:gd name="T9" fmla="*/ 186 h 316"/>
                <a:gd name="T10" fmla="*/ 254 w 305"/>
                <a:gd name="T11" fmla="*/ 187 h 316"/>
                <a:gd name="T12" fmla="*/ 188 w 305"/>
                <a:gd name="T13" fmla="*/ 186 h 316"/>
                <a:gd name="T14" fmla="*/ 188 w 305"/>
                <a:gd name="T15" fmla="*/ 197 h 316"/>
                <a:gd name="T16" fmla="*/ 208 w 305"/>
                <a:gd name="T17" fmla="*/ 200 h 316"/>
                <a:gd name="T18" fmla="*/ 238 w 305"/>
                <a:gd name="T19" fmla="*/ 244 h 316"/>
                <a:gd name="T20" fmla="*/ 238 w 305"/>
                <a:gd name="T21" fmla="*/ 263 h 316"/>
                <a:gd name="T22" fmla="*/ 233 w 305"/>
                <a:gd name="T23" fmla="*/ 289 h 316"/>
                <a:gd name="T24" fmla="*/ 183 w 305"/>
                <a:gd name="T25" fmla="*/ 302 h 316"/>
                <a:gd name="T26" fmla="*/ 46 w 305"/>
                <a:gd name="T27" fmla="*/ 146 h 316"/>
                <a:gd name="T28" fmla="*/ 174 w 305"/>
                <a:gd name="T29" fmla="*/ 14 h 316"/>
                <a:gd name="T30" fmla="*/ 267 w 305"/>
                <a:gd name="T31" fmla="*/ 78 h 316"/>
                <a:gd name="T32" fmla="*/ 280 w 305"/>
                <a:gd name="T33" fmla="*/ 77 h 316"/>
                <a:gd name="T34" fmla="*/ 272 w 305"/>
                <a:gd name="T35" fmla="*/ 11 h 316"/>
                <a:gd name="T36" fmla="*/ 244 w 305"/>
                <a:gd name="T37" fmla="*/ 7 h 316"/>
                <a:gd name="T38" fmla="*/ 186 w 305"/>
                <a:gd name="T39" fmla="*/ 0 h 316"/>
                <a:gd name="T40" fmla="*/ 41 w 305"/>
                <a:gd name="T41" fmla="*/ 54 h 316"/>
                <a:gd name="T42" fmla="*/ 0 w 305"/>
                <a:gd name="T43" fmla="*/ 162 h 316"/>
                <a:gd name="T44" fmla="*/ 42 w 305"/>
                <a:gd name="T45" fmla="*/ 266 h 316"/>
                <a:gd name="T46" fmla="*/ 182 w 305"/>
                <a:gd name="T47" fmla="*/ 316 h 316"/>
                <a:gd name="T48" fmla="*/ 264 w 305"/>
                <a:gd name="T49" fmla="*/ 304 h 316"/>
                <a:gd name="T50" fmla="*/ 286 w 305"/>
                <a:gd name="T51" fmla="*/ 300 h 316"/>
                <a:gd name="T52" fmla="*/ 287 w 305"/>
                <a:gd name="T53" fmla="*/ 295 h 316"/>
                <a:gd name="T54" fmla="*/ 275 w 305"/>
                <a:gd name="T55" fmla="*/ 263 h 316"/>
                <a:gd name="T56" fmla="*/ 275 w 305"/>
                <a:gd name="T57" fmla="*/ 23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5" h="316">
                  <a:moveTo>
                    <a:pt x="275" y="237"/>
                  </a:moveTo>
                  <a:lnTo>
                    <a:pt x="275" y="237"/>
                  </a:lnTo>
                  <a:cubicBezTo>
                    <a:pt x="275" y="214"/>
                    <a:pt x="276" y="201"/>
                    <a:pt x="295" y="199"/>
                  </a:cubicBezTo>
                  <a:lnTo>
                    <a:pt x="302" y="197"/>
                  </a:lnTo>
                  <a:cubicBezTo>
                    <a:pt x="305" y="195"/>
                    <a:pt x="305" y="188"/>
                    <a:pt x="302" y="186"/>
                  </a:cubicBezTo>
                  <a:cubicBezTo>
                    <a:pt x="287" y="187"/>
                    <a:pt x="271" y="187"/>
                    <a:pt x="254" y="187"/>
                  </a:cubicBezTo>
                  <a:cubicBezTo>
                    <a:pt x="227" y="187"/>
                    <a:pt x="201" y="187"/>
                    <a:pt x="188" y="186"/>
                  </a:cubicBezTo>
                  <a:cubicBezTo>
                    <a:pt x="185" y="187"/>
                    <a:pt x="184" y="196"/>
                    <a:pt x="188" y="197"/>
                  </a:cubicBezTo>
                  <a:lnTo>
                    <a:pt x="208" y="200"/>
                  </a:lnTo>
                  <a:cubicBezTo>
                    <a:pt x="237" y="203"/>
                    <a:pt x="238" y="206"/>
                    <a:pt x="238" y="244"/>
                  </a:cubicBezTo>
                  <a:lnTo>
                    <a:pt x="238" y="263"/>
                  </a:lnTo>
                  <a:cubicBezTo>
                    <a:pt x="238" y="277"/>
                    <a:pt x="235" y="286"/>
                    <a:pt x="233" y="289"/>
                  </a:cubicBezTo>
                  <a:cubicBezTo>
                    <a:pt x="228" y="296"/>
                    <a:pt x="211" y="302"/>
                    <a:pt x="183" y="302"/>
                  </a:cubicBezTo>
                  <a:cubicBezTo>
                    <a:pt x="91" y="302"/>
                    <a:pt x="46" y="233"/>
                    <a:pt x="46" y="146"/>
                  </a:cubicBezTo>
                  <a:cubicBezTo>
                    <a:pt x="46" y="77"/>
                    <a:pt x="85" y="14"/>
                    <a:pt x="174" y="14"/>
                  </a:cubicBezTo>
                  <a:cubicBezTo>
                    <a:pt x="220" y="14"/>
                    <a:pt x="254" y="29"/>
                    <a:pt x="267" y="78"/>
                  </a:cubicBezTo>
                  <a:cubicBezTo>
                    <a:pt x="270" y="81"/>
                    <a:pt x="278" y="81"/>
                    <a:pt x="280" y="77"/>
                  </a:cubicBezTo>
                  <a:cubicBezTo>
                    <a:pt x="275" y="50"/>
                    <a:pt x="272" y="26"/>
                    <a:pt x="272" y="11"/>
                  </a:cubicBezTo>
                  <a:cubicBezTo>
                    <a:pt x="267" y="12"/>
                    <a:pt x="253" y="8"/>
                    <a:pt x="244" y="7"/>
                  </a:cubicBezTo>
                  <a:cubicBezTo>
                    <a:pt x="237" y="5"/>
                    <a:pt x="212" y="0"/>
                    <a:pt x="186" y="0"/>
                  </a:cubicBezTo>
                  <a:cubicBezTo>
                    <a:pt x="117" y="0"/>
                    <a:pt x="72" y="21"/>
                    <a:pt x="41" y="54"/>
                  </a:cubicBezTo>
                  <a:cubicBezTo>
                    <a:pt x="13" y="84"/>
                    <a:pt x="0" y="123"/>
                    <a:pt x="0" y="162"/>
                  </a:cubicBezTo>
                  <a:cubicBezTo>
                    <a:pt x="0" y="202"/>
                    <a:pt x="15" y="238"/>
                    <a:pt x="42" y="266"/>
                  </a:cubicBezTo>
                  <a:cubicBezTo>
                    <a:pt x="78" y="302"/>
                    <a:pt x="127" y="316"/>
                    <a:pt x="182" y="316"/>
                  </a:cubicBezTo>
                  <a:cubicBezTo>
                    <a:pt x="206" y="316"/>
                    <a:pt x="239" y="311"/>
                    <a:pt x="264" y="304"/>
                  </a:cubicBezTo>
                  <a:cubicBezTo>
                    <a:pt x="272" y="302"/>
                    <a:pt x="281" y="300"/>
                    <a:pt x="286" y="300"/>
                  </a:cubicBezTo>
                  <a:cubicBezTo>
                    <a:pt x="288" y="299"/>
                    <a:pt x="288" y="296"/>
                    <a:pt x="287" y="295"/>
                  </a:cubicBezTo>
                  <a:cubicBezTo>
                    <a:pt x="278" y="292"/>
                    <a:pt x="275" y="281"/>
                    <a:pt x="275" y="263"/>
                  </a:cubicBezTo>
                  <a:lnTo>
                    <a:pt x="275" y="237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228976" y="6445251"/>
              <a:ext cx="150812" cy="141288"/>
            </a:xfrm>
            <a:custGeom>
              <a:avLst/>
              <a:gdLst>
                <a:gd name="T0" fmla="*/ 67 w 216"/>
                <a:gd name="T1" fmla="*/ 27 h 203"/>
                <a:gd name="T2" fmla="*/ 67 w 216"/>
                <a:gd name="T3" fmla="*/ 27 h 203"/>
                <a:gd name="T4" fmla="*/ 87 w 216"/>
                <a:gd name="T5" fmla="*/ 14 h 203"/>
                <a:gd name="T6" fmla="*/ 135 w 216"/>
                <a:gd name="T7" fmla="*/ 57 h 203"/>
                <a:gd name="T8" fmla="*/ 90 w 216"/>
                <a:gd name="T9" fmla="*/ 100 h 203"/>
                <a:gd name="T10" fmla="*/ 67 w 216"/>
                <a:gd name="T11" fmla="*/ 88 h 203"/>
                <a:gd name="T12" fmla="*/ 67 w 216"/>
                <a:gd name="T13" fmla="*/ 27 h 203"/>
                <a:gd name="T14" fmla="*/ 32 w 216"/>
                <a:gd name="T15" fmla="*/ 152 h 203"/>
                <a:gd name="T16" fmla="*/ 32 w 216"/>
                <a:gd name="T17" fmla="*/ 152 h 203"/>
                <a:gd name="T18" fmla="*/ 11 w 216"/>
                <a:gd name="T19" fmla="*/ 188 h 203"/>
                <a:gd name="T20" fmla="*/ 4 w 216"/>
                <a:gd name="T21" fmla="*/ 190 h 203"/>
                <a:gd name="T22" fmla="*/ 5 w 216"/>
                <a:gd name="T23" fmla="*/ 201 h 203"/>
                <a:gd name="T24" fmla="*/ 50 w 216"/>
                <a:gd name="T25" fmla="*/ 200 h 203"/>
                <a:gd name="T26" fmla="*/ 98 w 216"/>
                <a:gd name="T27" fmla="*/ 201 h 203"/>
                <a:gd name="T28" fmla="*/ 99 w 216"/>
                <a:gd name="T29" fmla="*/ 190 h 203"/>
                <a:gd name="T30" fmla="*/ 89 w 216"/>
                <a:gd name="T31" fmla="*/ 188 h 203"/>
                <a:gd name="T32" fmla="*/ 67 w 216"/>
                <a:gd name="T33" fmla="*/ 152 h 203"/>
                <a:gd name="T34" fmla="*/ 67 w 216"/>
                <a:gd name="T35" fmla="*/ 120 h 203"/>
                <a:gd name="T36" fmla="*/ 80 w 216"/>
                <a:gd name="T37" fmla="*/ 112 h 203"/>
                <a:gd name="T38" fmla="*/ 98 w 216"/>
                <a:gd name="T39" fmla="*/ 120 h 203"/>
                <a:gd name="T40" fmla="*/ 132 w 216"/>
                <a:gd name="T41" fmla="*/ 169 h 203"/>
                <a:gd name="T42" fmla="*/ 196 w 216"/>
                <a:gd name="T43" fmla="*/ 203 h 203"/>
                <a:gd name="T44" fmla="*/ 215 w 216"/>
                <a:gd name="T45" fmla="*/ 201 h 203"/>
                <a:gd name="T46" fmla="*/ 215 w 216"/>
                <a:gd name="T47" fmla="*/ 194 h 203"/>
                <a:gd name="T48" fmla="*/ 190 w 216"/>
                <a:gd name="T49" fmla="*/ 184 h 203"/>
                <a:gd name="T50" fmla="*/ 132 w 216"/>
                <a:gd name="T51" fmla="*/ 111 h 203"/>
                <a:gd name="T52" fmla="*/ 132 w 216"/>
                <a:gd name="T53" fmla="*/ 104 h 203"/>
                <a:gd name="T54" fmla="*/ 173 w 216"/>
                <a:gd name="T55" fmla="*/ 55 h 203"/>
                <a:gd name="T56" fmla="*/ 84 w 216"/>
                <a:gd name="T57" fmla="*/ 0 h 203"/>
                <a:gd name="T58" fmla="*/ 9 w 216"/>
                <a:gd name="T59" fmla="*/ 3 h 203"/>
                <a:gd name="T60" fmla="*/ 9 w 216"/>
                <a:gd name="T61" fmla="*/ 14 h 203"/>
                <a:gd name="T62" fmla="*/ 22 w 216"/>
                <a:gd name="T63" fmla="*/ 17 h 203"/>
                <a:gd name="T64" fmla="*/ 32 w 216"/>
                <a:gd name="T65" fmla="*/ 55 h 203"/>
                <a:gd name="T66" fmla="*/ 32 w 216"/>
                <a:gd name="T67" fmla="*/ 1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203">
                  <a:moveTo>
                    <a:pt x="67" y="27"/>
                  </a:moveTo>
                  <a:lnTo>
                    <a:pt x="67" y="27"/>
                  </a:lnTo>
                  <a:cubicBezTo>
                    <a:pt x="67" y="14"/>
                    <a:pt x="70" y="14"/>
                    <a:pt x="87" y="14"/>
                  </a:cubicBezTo>
                  <a:cubicBezTo>
                    <a:pt x="119" y="14"/>
                    <a:pt x="135" y="34"/>
                    <a:pt x="135" y="57"/>
                  </a:cubicBezTo>
                  <a:cubicBezTo>
                    <a:pt x="135" y="88"/>
                    <a:pt x="120" y="100"/>
                    <a:pt x="90" y="100"/>
                  </a:cubicBezTo>
                  <a:cubicBezTo>
                    <a:pt x="67" y="100"/>
                    <a:pt x="67" y="100"/>
                    <a:pt x="67" y="88"/>
                  </a:cubicBezTo>
                  <a:lnTo>
                    <a:pt x="67" y="27"/>
                  </a:lnTo>
                  <a:close/>
                  <a:moveTo>
                    <a:pt x="32" y="152"/>
                  </a:moveTo>
                  <a:lnTo>
                    <a:pt x="32" y="152"/>
                  </a:lnTo>
                  <a:cubicBezTo>
                    <a:pt x="32" y="184"/>
                    <a:pt x="30" y="185"/>
                    <a:pt x="11" y="188"/>
                  </a:cubicBezTo>
                  <a:lnTo>
                    <a:pt x="4" y="190"/>
                  </a:lnTo>
                  <a:cubicBezTo>
                    <a:pt x="0" y="192"/>
                    <a:pt x="0" y="200"/>
                    <a:pt x="5" y="201"/>
                  </a:cubicBezTo>
                  <a:cubicBezTo>
                    <a:pt x="21" y="201"/>
                    <a:pt x="35" y="200"/>
                    <a:pt x="50" y="200"/>
                  </a:cubicBezTo>
                  <a:cubicBezTo>
                    <a:pt x="64" y="200"/>
                    <a:pt x="79" y="201"/>
                    <a:pt x="98" y="201"/>
                  </a:cubicBezTo>
                  <a:cubicBezTo>
                    <a:pt x="102" y="200"/>
                    <a:pt x="102" y="193"/>
                    <a:pt x="99" y="190"/>
                  </a:cubicBezTo>
                  <a:lnTo>
                    <a:pt x="89" y="188"/>
                  </a:lnTo>
                  <a:cubicBezTo>
                    <a:pt x="69" y="186"/>
                    <a:pt x="67" y="184"/>
                    <a:pt x="67" y="152"/>
                  </a:cubicBezTo>
                  <a:lnTo>
                    <a:pt x="67" y="120"/>
                  </a:lnTo>
                  <a:cubicBezTo>
                    <a:pt x="67" y="113"/>
                    <a:pt x="68" y="112"/>
                    <a:pt x="80" y="112"/>
                  </a:cubicBezTo>
                  <a:cubicBezTo>
                    <a:pt x="87" y="112"/>
                    <a:pt x="94" y="114"/>
                    <a:pt x="98" y="120"/>
                  </a:cubicBezTo>
                  <a:cubicBezTo>
                    <a:pt x="107" y="134"/>
                    <a:pt x="120" y="154"/>
                    <a:pt x="132" y="169"/>
                  </a:cubicBezTo>
                  <a:cubicBezTo>
                    <a:pt x="152" y="195"/>
                    <a:pt x="168" y="203"/>
                    <a:pt x="196" y="203"/>
                  </a:cubicBezTo>
                  <a:cubicBezTo>
                    <a:pt x="204" y="203"/>
                    <a:pt x="210" y="203"/>
                    <a:pt x="215" y="201"/>
                  </a:cubicBezTo>
                  <a:cubicBezTo>
                    <a:pt x="216" y="200"/>
                    <a:pt x="216" y="195"/>
                    <a:pt x="215" y="194"/>
                  </a:cubicBezTo>
                  <a:cubicBezTo>
                    <a:pt x="208" y="193"/>
                    <a:pt x="199" y="191"/>
                    <a:pt x="190" y="184"/>
                  </a:cubicBezTo>
                  <a:cubicBezTo>
                    <a:pt x="175" y="172"/>
                    <a:pt x="155" y="150"/>
                    <a:pt x="132" y="111"/>
                  </a:cubicBezTo>
                  <a:cubicBezTo>
                    <a:pt x="131" y="109"/>
                    <a:pt x="130" y="106"/>
                    <a:pt x="132" y="104"/>
                  </a:cubicBezTo>
                  <a:cubicBezTo>
                    <a:pt x="150" y="98"/>
                    <a:pt x="173" y="84"/>
                    <a:pt x="173" y="55"/>
                  </a:cubicBezTo>
                  <a:cubicBezTo>
                    <a:pt x="173" y="7"/>
                    <a:pt x="127" y="0"/>
                    <a:pt x="84" y="0"/>
                  </a:cubicBezTo>
                  <a:cubicBezTo>
                    <a:pt x="59" y="0"/>
                    <a:pt x="34" y="1"/>
                    <a:pt x="9" y="3"/>
                  </a:cubicBezTo>
                  <a:cubicBezTo>
                    <a:pt x="4" y="4"/>
                    <a:pt x="5" y="14"/>
                    <a:pt x="9" y="14"/>
                  </a:cubicBezTo>
                  <a:lnTo>
                    <a:pt x="22" y="17"/>
                  </a:lnTo>
                  <a:cubicBezTo>
                    <a:pt x="32" y="18"/>
                    <a:pt x="32" y="25"/>
                    <a:pt x="32" y="55"/>
                  </a:cubicBezTo>
                  <a:lnTo>
                    <a:pt x="32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3355976" y="6442076"/>
              <a:ext cx="155575" cy="147638"/>
            </a:xfrm>
            <a:custGeom>
              <a:avLst/>
              <a:gdLst>
                <a:gd name="T0" fmla="*/ 110 w 224"/>
                <a:gd name="T1" fmla="*/ 13 h 212"/>
                <a:gd name="T2" fmla="*/ 110 w 224"/>
                <a:gd name="T3" fmla="*/ 13 h 212"/>
                <a:gd name="T4" fmla="*/ 183 w 224"/>
                <a:gd name="T5" fmla="*/ 112 h 212"/>
                <a:gd name="T6" fmla="*/ 115 w 224"/>
                <a:gd name="T7" fmla="*/ 198 h 212"/>
                <a:gd name="T8" fmla="*/ 40 w 224"/>
                <a:gd name="T9" fmla="*/ 100 h 212"/>
                <a:gd name="T10" fmla="*/ 110 w 224"/>
                <a:gd name="T11" fmla="*/ 13 h 212"/>
                <a:gd name="T12" fmla="*/ 113 w 224"/>
                <a:gd name="T13" fmla="*/ 0 h 212"/>
                <a:gd name="T14" fmla="*/ 113 w 224"/>
                <a:gd name="T15" fmla="*/ 0 h 212"/>
                <a:gd name="T16" fmla="*/ 0 w 224"/>
                <a:gd name="T17" fmla="*/ 107 h 212"/>
                <a:gd name="T18" fmla="*/ 113 w 224"/>
                <a:gd name="T19" fmla="*/ 212 h 212"/>
                <a:gd name="T20" fmla="*/ 224 w 224"/>
                <a:gd name="T21" fmla="*/ 105 h 212"/>
                <a:gd name="T22" fmla="*/ 113 w 224"/>
                <a:gd name="T2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212">
                  <a:moveTo>
                    <a:pt x="110" y="13"/>
                  </a:moveTo>
                  <a:lnTo>
                    <a:pt x="110" y="13"/>
                  </a:lnTo>
                  <a:cubicBezTo>
                    <a:pt x="160" y="13"/>
                    <a:pt x="183" y="63"/>
                    <a:pt x="183" y="112"/>
                  </a:cubicBezTo>
                  <a:cubicBezTo>
                    <a:pt x="183" y="175"/>
                    <a:pt x="150" y="198"/>
                    <a:pt x="115" y="198"/>
                  </a:cubicBezTo>
                  <a:cubicBezTo>
                    <a:pt x="62" y="198"/>
                    <a:pt x="40" y="148"/>
                    <a:pt x="40" y="100"/>
                  </a:cubicBezTo>
                  <a:cubicBezTo>
                    <a:pt x="40" y="36"/>
                    <a:pt x="77" y="13"/>
                    <a:pt x="110" y="13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cubicBezTo>
                    <a:pt x="47" y="0"/>
                    <a:pt x="0" y="47"/>
                    <a:pt x="0" y="107"/>
                  </a:cubicBezTo>
                  <a:cubicBezTo>
                    <a:pt x="0" y="165"/>
                    <a:pt x="42" y="212"/>
                    <a:pt x="113" y="212"/>
                  </a:cubicBezTo>
                  <a:cubicBezTo>
                    <a:pt x="177" y="212"/>
                    <a:pt x="224" y="167"/>
                    <a:pt x="224" y="105"/>
                  </a:cubicBezTo>
                  <a:cubicBezTo>
                    <a:pt x="224" y="49"/>
                    <a:pt x="186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black">
            <a:xfrm>
              <a:off x="3503613" y="6445251"/>
              <a:ext cx="163513" cy="144463"/>
            </a:xfrm>
            <a:custGeom>
              <a:avLst/>
              <a:gdLst>
                <a:gd name="T0" fmla="*/ 31 w 233"/>
                <a:gd name="T1" fmla="*/ 123 h 207"/>
                <a:gd name="T2" fmla="*/ 31 w 233"/>
                <a:gd name="T3" fmla="*/ 123 h 207"/>
                <a:gd name="T4" fmla="*/ 51 w 233"/>
                <a:gd name="T5" fmla="*/ 187 h 207"/>
                <a:gd name="T6" fmla="*/ 116 w 233"/>
                <a:gd name="T7" fmla="*/ 207 h 207"/>
                <a:gd name="T8" fmla="*/ 200 w 233"/>
                <a:gd name="T9" fmla="*/ 117 h 207"/>
                <a:gd name="T10" fmla="*/ 200 w 233"/>
                <a:gd name="T11" fmla="*/ 72 h 207"/>
                <a:gd name="T12" fmla="*/ 216 w 233"/>
                <a:gd name="T13" fmla="*/ 13 h 207"/>
                <a:gd name="T14" fmla="*/ 230 w 233"/>
                <a:gd name="T15" fmla="*/ 12 h 207"/>
                <a:gd name="T16" fmla="*/ 229 w 233"/>
                <a:gd name="T17" fmla="*/ 0 h 207"/>
                <a:gd name="T18" fmla="*/ 192 w 233"/>
                <a:gd name="T19" fmla="*/ 2 h 207"/>
                <a:gd name="T20" fmla="*/ 153 w 233"/>
                <a:gd name="T21" fmla="*/ 0 h 207"/>
                <a:gd name="T22" fmla="*/ 152 w 233"/>
                <a:gd name="T23" fmla="*/ 12 h 207"/>
                <a:gd name="T24" fmla="*/ 162 w 233"/>
                <a:gd name="T25" fmla="*/ 13 h 207"/>
                <a:gd name="T26" fmla="*/ 184 w 233"/>
                <a:gd name="T27" fmla="*/ 72 h 207"/>
                <a:gd name="T28" fmla="*/ 184 w 233"/>
                <a:gd name="T29" fmla="*/ 115 h 207"/>
                <a:gd name="T30" fmla="*/ 125 w 233"/>
                <a:gd name="T31" fmla="*/ 191 h 207"/>
                <a:gd name="T32" fmla="*/ 66 w 233"/>
                <a:gd name="T33" fmla="*/ 114 h 207"/>
                <a:gd name="T34" fmla="*/ 66 w 233"/>
                <a:gd name="T35" fmla="*/ 49 h 207"/>
                <a:gd name="T36" fmla="*/ 87 w 233"/>
                <a:gd name="T37" fmla="*/ 13 h 207"/>
                <a:gd name="T38" fmla="*/ 96 w 233"/>
                <a:gd name="T39" fmla="*/ 12 h 207"/>
                <a:gd name="T40" fmla="*/ 95 w 233"/>
                <a:gd name="T41" fmla="*/ 0 h 207"/>
                <a:gd name="T42" fmla="*/ 49 w 233"/>
                <a:gd name="T43" fmla="*/ 2 h 207"/>
                <a:gd name="T44" fmla="*/ 4 w 233"/>
                <a:gd name="T45" fmla="*/ 0 h 207"/>
                <a:gd name="T46" fmla="*/ 3 w 233"/>
                <a:gd name="T47" fmla="*/ 12 h 207"/>
                <a:gd name="T48" fmla="*/ 10 w 233"/>
                <a:gd name="T49" fmla="*/ 13 h 207"/>
                <a:gd name="T50" fmla="*/ 31 w 233"/>
                <a:gd name="T51" fmla="*/ 49 h 207"/>
                <a:gd name="T52" fmla="*/ 31 w 233"/>
                <a:gd name="T53" fmla="*/ 1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207">
                  <a:moveTo>
                    <a:pt x="31" y="123"/>
                  </a:moveTo>
                  <a:lnTo>
                    <a:pt x="31" y="123"/>
                  </a:lnTo>
                  <a:cubicBezTo>
                    <a:pt x="31" y="153"/>
                    <a:pt x="37" y="174"/>
                    <a:pt x="51" y="187"/>
                  </a:cubicBezTo>
                  <a:cubicBezTo>
                    <a:pt x="64" y="201"/>
                    <a:pt x="86" y="207"/>
                    <a:pt x="116" y="207"/>
                  </a:cubicBezTo>
                  <a:cubicBezTo>
                    <a:pt x="174" y="207"/>
                    <a:pt x="200" y="176"/>
                    <a:pt x="200" y="117"/>
                  </a:cubicBezTo>
                  <a:lnTo>
                    <a:pt x="200" y="72"/>
                  </a:lnTo>
                  <a:cubicBezTo>
                    <a:pt x="200" y="27"/>
                    <a:pt x="205" y="14"/>
                    <a:pt x="216" y="13"/>
                  </a:cubicBezTo>
                  <a:lnTo>
                    <a:pt x="230" y="12"/>
                  </a:lnTo>
                  <a:cubicBezTo>
                    <a:pt x="233" y="9"/>
                    <a:pt x="233" y="2"/>
                    <a:pt x="229" y="0"/>
                  </a:cubicBezTo>
                  <a:cubicBezTo>
                    <a:pt x="215" y="1"/>
                    <a:pt x="205" y="2"/>
                    <a:pt x="192" y="2"/>
                  </a:cubicBezTo>
                  <a:cubicBezTo>
                    <a:pt x="178" y="2"/>
                    <a:pt x="168" y="1"/>
                    <a:pt x="153" y="0"/>
                  </a:cubicBezTo>
                  <a:cubicBezTo>
                    <a:pt x="149" y="2"/>
                    <a:pt x="149" y="9"/>
                    <a:pt x="152" y="12"/>
                  </a:cubicBezTo>
                  <a:lnTo>
                    <a:pt x="162" y="13"/>
                  </a:lnTo>
                  <a:cubicBezTo>
                    <a:pt x="182" y="16"/>
                    <a:pt x="184" y="27"/>
                    <a:pt x="184" y="72"/>
                  </a:cubicBezTo>
                  <a:lnTo>
                    <a:pt x="184" y="115"/>
                  </a:lnTo>
                  <a:cubicBezTo>
                    <a:pt x="184" y="160"/>
                    <a:pt x="166" y="191"/>
                    <a:pt x="125" y="191"/>
                  </a:cubicBezTo>
                  <a:cubicBezTo>
                    <a:pt x="81" y="191"/>
                    <a:pt x="66" y="160"/>
                    <a:pt x="66" y="114"/>
                  </a:cubicBezTo>
                  <a:lnTo>
                    <a:pt x="66" y="49"/>
                  </a:lnTo>
                  <a:cubicBezTo>
                    <a:pt x="66" y="18"/>
                    <a:pt x="67" y="17"/>
                    <a:pt x="87" y="13"/>
                  </a:cubicBezTo>
                  <a:lnTo>
                    <a:pt x="96" y="12"/>
                  </a:lnTo>
                  <a:cubicBezTo>
                    <a:pt x="99" y="9"/>
                    <a:pt x="99" y="2"/>
                    <a:pt x="95" y="0"/>
                  </a:cubicBezTo>
                  <a:cubicBezTo>
                    <a:pt x="77" y="1"/>
                    <a:pt x="63" y="2"/>
                    <a:pt x="49" y="2"/>
                  </a:cubicBezTo>
                  <a:cubicBezTo>
                    <a:pt x="34" y="2"/>
                    <a:pt x="20" y="1"/>
                    <a:pt x="4" y="0"/>
                  </a:cubicBezTo>
                  <a:cubicBezTo>
                    <a:pt x="0" y="2"/>
                    <a:pt x="0" y="9"/>
                    <a:pt x="3" y="12"/>
                  </a:cubicBezTo>
                  <a:lnTo>
                    <a:pt x="10" y="13"/>
                  </a:lnTo>
                  <a:cubicBezTo>
                    <a:pt x="29" y="17"/>
                    <a:pt x="31" y="18"/>
                    <a:pt x="31" y="49"/>
                  </a:cubicBezTo>
                  <a:lnTo>
                    <a:pt x="31" y="123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black">
            <a:xfrm>
              <a:off x="3657601" y="6445251"/>
              <a:ext cx="119062" cy="139700"/>
            </a:xfrm>
            <a:custGeom>
              <a:avLst/>
              <a:gdLst>
                <a:gd name="T0" fmla="*/ 31 w 172"/>
                <a:gd name="T1" fmla="*/ 152 h 201"/>
                <a:gd name="T2" fmla="*/ 31 w 172"/>
                <a:gd name="T3" fmla="*/ 152 h 201"/>
                <a:gd name="T4" fmla="*/ 10 w 172"/>
                <a:gd name="T5" fmla="*/ 188 h 201"/>
                <a:gd name="T6" fmla="*/ 3 w 172"/>
                <a:gd name="T7" fmla="*/ 190 h 201"/>
                <a:gd name="T8" fmla="*/ 4 w 172"/>
                <a:gd name="T9" fmla="*/ 201 h 201"/>
                <a:gd name="T10" fmla="*/ 49 w 172"/>
                <a:gd name="T11" fmla="*/ 200 h 201"/>
                <a:gd name="T12" fmla="*/ 97 w 172"/>
                <a:gd name="T13" fmla="*/ 201 h 201"/>
                <a:gd name="T14" fmla="*/ 98 w 172"/>
                <a:gd name="T15" fmla="*/ 190 h 201"/>
                <a:gd name="T16" fmla="*/ 87 w 172"/>
                <a:gd name="T17" fmla="*/ 188 h 201"/>
                <a:gd name="T18" fmla="*/ 66 w 172"/>
                <a:gd name="T19" fmla="*/ 152 h 201"/>
                <a:gd name="T20" fmla="*/ 66 w 172"/>
                <a:gd name="T21" fmla="*/ 29 h 201"/>
                <a:gd name="T22" fmla="*/ 84 w 172"/>
                <a:gd name="T23" fmla="*/ 14 h 201"/>
                <a:gd name="T24" fmla="*/ 134 w 172"/>
                <a:gd name="T25" fmla="*/ 60 h 201"/>
                <a:gd name="T26" fmla="*/ 92 w 172"/>
                <a:gd name="T27" fmla="*/ 113 h 201"/>
                <a:gd name="T28" fmla="*/ 92 w 172"/>
                <a:gd name="T29" fmla="*/ 121 h 201"/>
                <a:gd name="T30" fmla="*/ 134 w 172"/>
                <a:gd name="T31" fmla="*/ 114 h 201"/>
                <a:gd name="T32" fmla="*/ 172 w 172"/>
                <a:gd name="T33" fmla="*/ 61 h 201"/>
                <a:gd name="T34" fmla="*/ 135 w 172"/>
                <a:gd name="T35" fmla="*/ 8 h 201"/>
                <a:gd name="T36" fmla="*/ 80 w 172"/>
                <a:gd name="T37" fmla="*/ 0 h 201"/>
                <a:gd name="T38" fmla="*/ 7 w 172"/>
                <a:gd name="T39" fmla="*/ 3 h 201"/>
                <a:gd name="T40" fmla="*/ 6 w 172"/>
                <a:gd name="T41" fmla="*/ 14 h 201"/>
                <a:gd name="T42" fmla="*/ 20 w 172"/>
                <a:gd name="T43" fmla="*/ 17 h 201"/>
                <a:gd name="T44" fmla="*/ 31 w 172"/>
                <a:gd name="T45" fmla="*/ 55 h 201"/>
                <a:gd name="T46" fmla="*/ 31 w 172"/>
                <a:gd name="T4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201">
                  <a:moveTo>
                    <a:pt x="31" y="152"/>
                  </a:moveTo>
                  <a:lnTo>
                    <a:pt x="31" y="152"/>
                  </a:lnTo>
                  <a:cubicBezTo>
                    <a:pt x="31" y="184"/>
                    <a:pt x="29" y="185"/>
                    <a:pt x="10" y="188"/>
                  </a:cubicBezTo>
                  <a:lnTo>
                    <a:pt x="3" y="190"/>
                  </a:lnTo>
                  <a:cubicBezTo>
                    <a:pt x="0" y="193"/>
                    <a:pt x="0" y="200"/>
                    <a:pt x="4" y="201"/>
                  </a:cubicBezTo>
                  <a:cubicBezTo>
                    <a:pt x="20" y="201"/>
                    <a:pt x="34" y="200"/>
                    <a:pt x="49" y="200"/>
                  </a:cubicBezTo>
                  <a:cubicBezTo>
                    <a:pt x="63" y="200"/>
                    <a:pt x="78" y="201"/>
                    <a:pt x="97" y="201"/>
                  </a:cubicBezTo>
                  <a:cubicBezTo>
                    <a:pt x="100" y="200"/>
                    <a:pt x="101" y="193"/>
                    <a:pt x="98" y="190"/>
                  </a:cubicBezTo>
                  <a:lnTo>
                    <a:pt x="87" y="188"/>
                  </a:lnTo>
                  <a:cubicBezTo>
                    <a:pt x="68" y="186"/>
                    <a:pt x="66" y="184"/>
                    <a:pt x="66" y="152"/>
                  </a:cubicBezTo>
                  <a:lnTo>
                    <a:pt x="66" y="29"/>
                  </a:lnTo>
                  <a:cubicBezTo>
                    <a:pt x="66" y="17"/>
                    <a:pt x="66" y="14"/>
                    <a:pt x="84" y="14"/>
                  </a:cubicBezTo>
                  <a:cubicBezTo>
                    <a:pt x="116" y="14"/>
                    <a:pt x="134" y="30"/>
                    <a:pt x="134" y="60"/>
                  </a:cubicBezTo>
                  <a:cubicBezTo>
                    <a:pt x="134" y="90"/>
                    <a:pt x="120" y="107"/>
                    <a:pt x="92" y="113"/>
                  </a:cubicBezTo>
                  <a:cubicBezTo>
                    <a:pt x="90" y="114"/>
                    <a:pt x="90" y="118"/>
                    <a:pt x="92" y="121"/>
                  </a:cubicBezTo>
                  <a:cubicBezTo>
                    <a:pt x="101" y="121"/>
                    <a:pt x="119" y="119"/>
                    <a:pt x="134" y="114"/>
                  </a:cubicBezTo>
                  <a:cubicBezTo>
                    <a:pt x="151" y="108"/>
                    <a:pt x="172" y="93"/>
                    <a:pt x="172" y="61"/>
                  </a:cubicBezTo>
                  <a:cubicBezTo>
                    <a:pt x="172" y="29"/>
                    <a:pt x="150" y="14"/>
                    <a:pt x="135" y="8"/>
                  </a:cubicBezTo>
                  <a:cubicBezTo>
                    <a:pt x="122" y="4"/>
                    <a:pt x="106" y="0"/>
                    <a:pt x="80" y="0"/>
                  </a:cubicBezTo>
                  <a:cubicBezTo>
                    <a:pt x="56" y="0"/>
                    <a:pt x="33" y="1"/>
                    <a:pt x="7" y="3"/>
                  </a:cubicBezTo>
                  <a:cubicBezTo>
                    <a:pt x="3" y="4"/>
                    <a:pt x="2" y="13"/>
                    <a:pt x="6" y="14"/>
                  </a:cubicBezTo>
                  <a:lnTo>
                    <a:pt x="20" y="17"/>
                  </a:lnTo>
                  <a:cubicBezTo>
                    <a:pt x="31" y="18"/>
                    <a:pt x="31" y="25"/>
                    <a:pt x="31" y="55"/>
                  </a:cubicBezTo>
                  <a:lnTo>
                    <a:pt x="31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86188" y="6442076"/>
              <a:ext cx="38100" cy="38100"/>
            </a:xfrm>
            <a:custGeom>
              <a:avLst/>
              <a:gdLst>
                <a:gd name="T0" fmla="*/ 27 w 55"/>
                <a:gd name="T1" fmla="*/ 24 h 55"/>
                <a:gd name="T2" fmla="*/ 27 w 55"/>
                <a:gd name="T3" fmla="*/ 24 h 55"/>
                <a:gd name="T4" fmla="*/ 33 w 55"/>
                <a:gd name="T5" fmla="*/ 20 h 55"/>
                <a:gd name="T6" fmla="*/ 28 w 55"/>
                <a:gd name="T7" fmla="*/ 16 h 55"/>
                <a:gd name="T8" fmla="*/ 22 w 55"/>
                <a:gd name="T9" fmla="*/ 16 h 55"/>
                <a:gd name="T10" fmla="*/ 22 w 55"/>
                <a:gd name="T11" fmla="*/ 24 h 55"/>
                <a:gd name="T12" fmla="*/ 27 w 55"/>
                <a:gd name="T13" fmla="*/ 24 h 55"/>
                <a:gd name="T14" fmla="*/ 22 w 55"/>
                <a:gd name="T15" fmla="*/ 29 h 55"/>
                <a:gd name="T16" fmla="*/ 22 w 55"/>
                <a:gd name="T17" fmla="*/ 29 h 55"/>
                <a:gd name="T18" fmla="*/ 22 w 55"/>
                <a:gd name="T19" fmla="*/ 43 h 55"/>
                <a:gd name="T20" fmla="*/ 17 w 55"/>
                <a:gd name="T21" fmla="*/ 43 h 55"/>
                <a:gd name="T22" fmla="*/ 17 w 55"/>
                <a:gd name="T23" fmla="*/ 11 h 55"/>
                <a:gd name="T24" fmla="*/ 27 w 55"/>
                <a:gd name="T25" fmla="*/ 11 h 55"/>
                <a:gd name="T26" fmla="*/ 39 w 55"/>
                <a:gd name="T27" fmla="*/ 20 h 55"/>
                <a:gd name="T28" fmla="*/ 33 w 55"/>
                <a:gd name="T29" fmla="*/ 28 h 55"/>
                <a:gd name="T30" fmla="*/ 33 w 55"/>
                <a:gd name="T31" fmla="*/ 28 h 55"/>
                <a:gd name="T32" fmla="*/ 38 w 55"/>
                <a:gd name="T33" fmla="*/ 34 h 55"/>
                <a:gd name="T34" fmla="*/ 40 w 55"/>
                <a:gd name="T35" fmla="*/ 43 h 55"/>
                <a:gd name="T36" fmla="*/ 34 w 55"/>
                <a:gd name="T37" fmla="*/ 43 h 55"/>
                <a:gd name="T38" fmla="*/ 32 w 55"/>
                <a:gd name="T39" fmla="*/ 38 h 55"/>
                <a:gd name="T40" fmla="*/ 31 w 55"/>
                <a:gd name="T41" fmla="*/ 31 h 55"/>
                <a:gd name="T42" fmla="*/ 26 w 55"/>
                <a:gd name="T43" fmla="*/ 29 h 55"/>
                <a:gd name="T44" fmla="*/ 22 w 55"/>
                <a:gd name="T45" fmla="*/ 29 h 55"/>
                <a:gd name="T46" fmla="*/ 50 w 55"/>
                <a:gd name="T47" fmla="*/ 28 h 55"/>
                <a:gd name="T48" fmla="*/ 50 w 55"/>
                <a:gd name="T49" fmla="*/ 28 h 55"/>
                <a:gd name="T50" fmla="*/ 28 w 55"/>
                <a:gd name="T51" fmla="*/ 5 h 55"/>
                <a:gd name="T52" fmla="*/ 5 w 55"/>
                <a:gd name="T53" fmla="*/ 28 h 55"/>
                <a:gd name="T54" fmla="*/ 28 w 55"/>
                <a:gd name="T55" fmla="*/ 50 h 55"/>
                <a:gd name="T56" fmla="*/ 50 w 55"/>
                <a:gd name="T57" fmla="*/ 28 h 55"/>
                <a:gd name="T58" fmla="*/ 0 w 55"/>
                <a:gd name="T59" fmla="*/ 28 h 55"/>
                <a:gd name="T60" fmla="*/ 0 w 55"/>
                <a:gd name="T61" fmla="*/ 28 h 55"/>
                <a:gd name="T62" fmla="*/ 28 w 55"/>
                <a:gd name="T63" fmla="*/ 0 h 55"/>
                <a:gd name="T64" fmla="*/ 55 w 55"/>
                <a:gd name="T65" fmla="*/ 28 h 55"/>
                <a:gd name="T66" fmla="*/ 28 w 55"/>
                <a:gd name="T67" fmla="*/ 55 h 55"/>
                <a:gd name="T68" fmla="*/ 0 w 55"/>
                <a:gd name="T6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55">
                  <a:moveTo>
                    <a:pt x="27" y="24"/>
                  </a:moveTo>
                  <a:lnTo>
                    <a:pt x="27" y="24"/>
                  </a:lnTo>
                  <a:cubicBezTo>
                    <a:pt x="32" y="24"/>
                    <a:pt x="33" y="22"/>
                    <a:pt x="33" y="20"/>
                  </a:cubicBezTo>
                  <a:cubicBezTo>
                    <a:pt x="33" y="17"/>
                    <a:pt x="32" y="16"/>
                    <a:pt x="28" y="16"/>
                  </a:cubicBezTo>
                  <a:lnTo>
                    <a:pt x="22" y="16"/>
                  </a:lnTo>
                  <a:lnTo>
                    <a:pt x="22" y="24"/>
                  </a:lnTo>
                  <a:lnTo>
                    <a:pt x="27" y="24"/>
                  </a:lnTo>
                  <a:close/>
                  <a:moveTo>
                    <a:pt x="22" y="29"/>
                  </a:moveTo>
                  <a:lnTo>
                    <a:pt x="22" y="29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7" y="11"/>
                  </a:lnTo>
                  <a:lnTo>
                    <a:pt x="27" y="11"/>
                  </a:lnTo>
                  <a:cubicBezTo>
                    <a:pt x="33" y="11"/>
                    <a:pt x="39" y="13"/>
                    <a:pt x="39" y="20"/>
                  </a:cubicBezTo>
                  <a:cubicBezTo>
                    <a:pt x="39" y="24"/>
                    <a:pt x="37" y="27"/>
                    <a:pt x="33" y="28"/>
                  </a:cubicBezTo>
                  <a:lnTo>
                    <a:pt x="33" y="28"/>
                  </a:lnTo>
                  <a:cubicBezTo>
                    <a:pt x="37" y="29"/>
                    <a:pt x="38" y="31"/>
                    <a:pt x="38" y="34"/>
                  </a:cubicBezTo>
                  <a:cubicBezTo>
                    <a:pt x="38" y="37"/>
                    <a:pt x="39" y="40"/>
                    <a:pt x="40" y="43"/>
                  </a:cubicBezTo>
                  <a:lnTo>
                    <a:pt x="34" y="43"/>
                  </a:lnTo>
                  <a:cubicBezTo>
                    <a:pt x="33" y="42"/>
                    <a:pt x="33" y="39"/>
                    <a:pt x="32" y="38"/>
                  </a:cubicBezTo>
                  <a:cubicBezTo>
                    <a:pt x="32" y="35"/>
                    <a:pt x="32" y="32"/>
                    <a:pt x="31" y="31"/>
                  </a:cubicBezTo>
                  <a:cubicBezTo>
                    <a:pt x="29" y="29"/>
                    <a:pt x="28" y="30"/>
                    <a:pt x="26" y="29"/>
                  </a:cubicBezTo>
                  <a:lnTo>
                    <a:pt x="22" y="29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cubicBezTo>
                    <a:pt x="50" y="15"/>
                    <a:pt x="40" y="5"/>
                    <a:pt x="28" y="5"/>
                  </a:cubicBezTo>
                  <a:cubicBezTo>
                    <a:pt x="15" y="5"/>
                    <a:pt x="5" y="15"/>
                    <a:pt x="5" y="28"/>
                  </a:cubicBezTo>
                  <a:cubicBezTo>
                    <a:pt x="5" y="40"/>
                    <a:pt x="15" y="50"/>
                    <a:pt x="28" y="50"/>
                  </a:cubicBezTo>
                  <a:cubicBezTo>
                    <a:pt x="40" y="50"/>
                    <a:pt x="50" y="40"/>
                    <a:pt x="50" y="28"/>
                  </a:cubicBezTo>
                  <a:close/>
                  <a:moveTo>
                    <a:pt x="0" y="28"/>
                  </a:moveTo>
                  <a:lnTo>
                    <a:pt x="0" y="28"/>
                  </a:lnTo>
                  <a:cubicBezTo>
                    <a:pt x="0" y="13"/>
                    <a:pt x="12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ubicBezTo>
                    <a:pt x="12" y="55"/>
                    <a:pt x="0" y="43"/>
                    <a:pt x="0" y="28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4D4F5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9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4340" y="2140067"/>
            <a:ext cx="8147050" cy="1360372"/>
          </a:xfrm>
        </p:spPr>
        <p:txBody>
          <a:bodyPr/>
          <a:lstStyle>
            <a:lvl1pPr>
              <a:lnSpc>
                <a:spcPct val="85000"/>
              </a:lnSpc>
              <a:defRPr sz="5200" b="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25635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4340" y="3689351"/>
            <a:ext cx="8147050" cy="49244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42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58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0998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6" indent="0">
              <a:buNone/>
              <a:defRPr sz="1800"/>
            </a:lvl2pPr>
            <a:lvl3pPr marL="913972" indent="0">
              <a:buNone/>
              <a:defRPr sz="1600"/>
            </a:lvl3pPr>
            <a:lvl4pPr marL="1370959" indent="0">
              <a:buNone/>
              <a:defRPr sz="1400"/>
            </a:lvl4pPr>
            <a:lvl5pPr marL="1827945" indent="0">
              <a:buNone/>
              <a:defRPr sz="1400"/>
            </a:lvl5pPr>
            <a:lvl6pPr marL="2284932" indent="0">
              <a:buNone/>
              <a:defRPr sz="1400"/>
            </a:lvl6pPr>
            <a:lvl7pPr marL="2741916" indent="0">
              <a:buNone/>
              <a:defRPr sz="1400"/>
            </a:lvl7pPr>
            <a:lvl8pPr marL="3198904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35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:\SGPM\SGPM\PROPOSAL\KY_HBE\Graphics\Out\Artwork\KY_HBE SOLUTION LOGO v3_0108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63500"/>
            <a:ext cx="124301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97000"/>
            <a:ext cx="4086225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397000"/>
            <a:ext cx="4087812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888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93" y="186934"/>
            <a:ext cx="8229600" cy="32995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41646"/>
            <a:ext cx="4040188" cy="7332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72" indent="0">
              <a:buNone/>
              <a:defRPr sz="1800" b="1"/>
            </a:lvl3pPr>
            <a:lvl4pPr marL="1370959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2" indent="0">
              <a:buNone/>
              <a:defRPr sz="1600" b="1"/>
            </a:lvl6pPr>
            <a:lvl7pPr marL="2741916" indent="0">
              <a:buNone/>
              <a:defRPr sz="1600" b="1"/>
            </a:lvl7pPr>
            <a:lvl8pPr marL="3198904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8"/>
            <a:ext cx="4040188" cy="16619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441646"/>
            <a:ext cx="4041775" cy="7332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72" indent="0">
              <a:buNone/>
              <a:defRPr sz="1800" b="1"/>
            </a:lvl3pPr>
            <a:lvl4pPr marL="1370959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2" indent="0">
              <a:buNone/>
              <a:defRPr sz="1600" b="1"/>
            </a:lvl6pPr>
            <a:lvl7pPr marL="2741916" indent="0">
              <a:buNone/>
              <a:defRPr sz="1600" b="1"/>
            </a:lvl7pPr>
            <a:lvl8pPr marL="3198904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8"/>
            <a:ext cx="4041775" cy="16619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978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0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613275" y="2533650"/>
            <a:ext cx="4083050" cy="3638550"/>
            <a:chOff x="4612640" y="2202736"/>
            <a:chExt cx="4084320" cy="3639264"/>
          </a:xfrm>
        </p:grpSpPr>
        <p:sp>
          <p:nvSpPr>
            <p:cNvPr id="8" name="Rectangle 7"/>
            <p:cNvSpPr/>
            <p:nvPr userDrawn="1"/>
          </p:nvSpPr>
          <p:spPr>
            <a:xfrm>
              <a:off x="4612640" y="2299593"/>
              <a:ext cx="4084320" cy="3542407"/>
            </a:xfrm>
            <a:prstGeom prst="rect">
              <a:avLst/>
            </a:prstGeom>
            <a:solidFill>
              <a:srgbClr val="D5D6D2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 rot="18859485">
              <a:off x="4818295" y="2201932"/>
              <a:ext cx="182599" cy="1842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2628900"/>
            <a:ext cx="4084638" cy="35433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8859485">
            <a:off x="703262" y="2533651"/>
            <a:ext cx="182563" cy="18256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2" name="Group 5"/>
          <p:cNvGrpSpPr>
            <a:grpSpLocks/>
          </p:cNvGrpSpPr>
          <p:nvPr userDrawn="1"/>
        </p:nvGrpSpPr>
        <p:grpSpPr bwMode="auto">
          <a:xfrm>
            <a:off x="4613275" y="2533650"/>
            <a:ext cx="4083050" cy="3638550"/>
            <a:chOff x="4612640" y="2202736"/>
            <a:chExt cx="4084320" cy="36392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612640" y="2299593"/>
              <a:ext cx="4084320" cy="3542407"/>
            </a:xfrm>
            <a:prstGeom prst="rect">
              <a:avLst/>
            </a:prstGeom>
            <a:solidFill>
              <a:srgbClr val="D5D6D2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ight Triangle 13"/>
            <p:cNvSpPr>
              <a:spLocks noChangeAspect="1"/>
            </p:cNvSpPr>
            <p:nvPr userDrawn="1"/>
          </p:nvSpPr>
          <p:spPr>
            <a:xfrm rot="18859485">
              <a:off x="4818295" y="2201932"/>
              <a:ext cx="182599" cy="1842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457200" y="2628900"/>
            <a:ext cx="4084638" cy="35433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ight Triangle 15"/>
          <p:cNvSpPr>
            <a:spLocks noChangeAspect="1"/>
          </p:cNvSpPr>
          <p:nvPr userDrawn="1"/>
        </p:nvSpPr>
        <p:spPr>
          <a:xfrm rot="18859485">
            <a:off x="703262" y="2533651"/>
            <a:ext cx="182563" cy="18256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7" descr="X:\Project\ADRC Topic Teams 2012\5269.07\TA Infrastructure and Learning Collaborative\April 2013 Learning Session\Meeting materials\Ready for production\3 Amigos 8.5x11_footer-09.png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69863"/>
            <a:ext cx="42973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65480" y="2984099"/>
            <a:ext cx="3662680" cy="2923939"/>
          </a:xfrm>
        </p:spPr>
        <p:txBody>
          <a:bodyPr/>
          <a:lstStyle>
            <a:lvl1pPr marL="231775" indent="-231775">
              <a:buClr>
                <a:srgbClr val="08508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568325" indent="-222250">
              <a:buClr>
                <a:srgbClr val="08508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909638" indent="-228600">
              <a:buClr>
                <a:srgbClr val="08508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255713" indent="-230188">
              <a:defRPr sz="1400"/>
            </a:lvl4pPr>
            <a:lvl5pPr marL="1600200"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780280" y="2984099"/>
            <a:ext cx="3662680" cy="2923939"/>
          </a:xfrm>
        </p:spPr>
        <p:txBody>
          <a:bodyPr/>
          <a:lstStyle>
            <a:lvl1pPr marL="231775" indent="-231775">
              <a:buClr>
                <a:srgbClr val="08508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568325" indent="-222250">
              <a:buClr>
                <a:srgbClr val="08508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909638" indent="-228600">
              <a:buClr>
                <a:srgbClr val="08508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255713" indent="-230188">
              <a:defRPr sz="1400"/>
            </a:lvl4pPr>
            <a:lvl5pPr marL="1600200"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57201" y="2123592"/>
            <a:ext cx="4084320" cy="377151"/>
          </a:xfrm>
          <a:noFill/>
          <a:ln>
            <a:noFill/>
          </a:ln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303D"/>
              </a:buClr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612640" y="2123592"/>
            <a:ext cx="4084320" cy="377151"/>
          </a:xfrm>
          <a:noFill/>
          <a:ln>
            <a:noFill/>
          </a:ln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303D"/>
              </a:buClr>
              <a:buSzTx/>
              <a:buFont typeface="Arial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32582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rgbClr val="08508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661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63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881102"/>
            <a:ext cx="3008313" cy="5539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68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217254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72" indent="0">
              <a:buNone/>
              <a:defRPr sz="1000"/>
            </a:lvl3pPr>
            <a:lvl4pPr marL="1370959" indent="0">
              <a:buNone/>
              <a:defRPr sz="900"/>
            </a:lvl4pPr>
            <a:lvl5pPr marL="1827945" indent="0">
              <a:buNone/>
              <a:defRPr sz="900"/>
            </a:lvl5pPr>
            <a:lvl6pPr marL="2284932" indent="0">
              <a:buNone/>
              <a:defRPr sz="900"/>
            </a:lvl6pPr>
            <a:lvl7pPr marL="2741916" indent="0">
              <a:buNone/>
              <a:defRPr sz="900"/>
            </a:lvl7pPr>
            <a:lvl8pPr marL="3198904" indent="0">
              <a:buNone/>
              <a:defRPr sz="900"/>
            </a:lvl8pPr>
            <a:lvl9pPr marL="36558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608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90342"/>
            <a:ext cx="5486400" cy="2769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88822"/>
          </a:xfrm>
        </p:spPr>
        <p:txBody>
          <a:bodyPr/>
          <a:lstStyle>
            <a:lvl1pPr marL="0" indent="0">
              <a:buNone/>
              <a:defRPr sz="3200"/>
            </a:lvl1pPr>
            <a:lvl2pPr marL="456986" indent="0">
              <a:buNone/>
              <a:defRPr sz="2800"/>
            </a:lvl2pPr>
            <a:lvl3pPr marL="913972" indent="0">
              <a:buNone/>
              <a:defRPr sz="2400"/>
            </a:lvl3pPr>
            <a:lvl4pPr marL="1370959" indent="0">
              <a:buNone/>
              <a:defRPr sz="2000"/>
            </a:lvl4pPr>
            <a:lvl5pPr marL="1827945" indent="0">
              <a:buNone/>
              <a:defRPr sz="2000"/>
            </a:lvl5pPr>
            <a:lvl6pPr marL="2284932" indent="0">
              <a:buNone/>
              <a:defRPr sz="2000"/>
            </a:lvl6pPr>
            <a:lvl7pPr marL="2741916" indent="0">
              <a:buNone/>
              <a:defRPr sz="2000"/>
            </a:lvl7pPr>
            <a:lvl8pPr marL="3198904" indent="0">
              <a:buNone/>
              <a:defRPr sz="2000"/>
            </a:lvl8pPr>
            <a:lvl9pPr marL="365588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7254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72" indent="0">
              <a:buNone/>
              <a:defRPr sz="1000"/>
            </a:lvl3pPr>
            <a:lvl4pPr marL="1370959" indent="0">
              <a:buNone/>
              <a:defRPr sz="900"/>
            </a:lvl4pPr>
            <a:lvl5pPr marL="1827945" indent="0">
              <a:buNone/>
              <a:defRPr sz="900"/>
            </a:lvl5pPr>
            <a:lvl6pPr marL="2284932" indent="0">
              <a:buNone/>
              <a:defRPr sz="900"/>
            </a:lvl6pPr>
            <a:lvl7pPr marL="2741916" indent="0">
              <a:buNone/>
              <a:defRPr sz="900"/>
            </a:lvl7pPr>
            <a:lvl8pPr marL="3198904" indent="0">
              <a:buNone/>
              <a:defRPr sz="900"/>
            </a:lvl8pPr>
            <a:lvl9pPr marL="36558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46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1546" y="1397000"/>
            <a:ext cx="2819233" cy="14175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70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6" y="450854"/>
            <a:ext cx="664797" cy="2432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34374" y="450854"/>
            <a:ext cx="1772793" cy="2432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173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446485" y="1660922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lIns="0" tIns="0" rIns="0" bIns="0" anchor="b"/>
          <a:lstStyle>
            <a:lvl1pPr>
              <a:defRPr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1929" y="3643312"/>
            <a:ext cx="6860143" cy="816531"/>
          </a:xfrm>
          <a:prstGeom prst="rect">
            <a:avLst/>
          </a:prstGeom>
        </p:spPr>
        <p:txBody>
          <a:bodyPr lIns="64291" tIns="32146" rIns="64291" bIns="32146"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2547" y="4815915"/>
            <a:ext cx="4769525" cy="411480"/>
          </a:xfrm>
          <a:prstGeom prst="rect">
            <a:avLst/>
          </a:prstGeom>
        </p:spPr>
        <p:txBody>
          <a:bodyPr lIns="64291" tIns="32146" rIns="64291" bIns="32146" anchor="ctr"/>
          <a:lstStyle>
            <a:lvl1pPr marL="0" algn="r">
              <a:spcBef>
                <a:spcPts val="0"/>
              </a:spcBef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xfrm>
            <a:off x="5945188" y="5259388"/>
            <a:ext cx="2057400" cy="365125"/>
          </a:xfrm>
        </p:spPr>
        <p:txBody>
          <a:bodyPr/>
          <a:lstStyle>
            <a:lvl1pPr defTabSz="914400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2C3908-EA53-4CF4-8262-508A875F08D4}" type="datetime7">
              <a:rPr lang="en-US"/>
              <a:pPr>
                <a:defRPr/>
              </a:pPr>
              <a:t>Apr-20</a:t>
            </a:fld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32631C-9127-412A-BA5A-E53D1D853C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9775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-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&quot;&quot;"/>
          <p:cNvSpPr>
            <a:spLocks/>
          </p:cNvSpPr>
          <p:nvPr userDrawn="1"/>
        </p:nvSpPr>
        <p:spPr bwMode="auto">
          <a:xfrm>
            <a:off x="0" y="481013"/>
            <a:ext cx="9161463" cy="1285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53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 bwMode="auto">
          <a:xfrm>
            <a:off x="446485" y="1660922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lIns="0" tIns="0" rIns="0" bIns="0" anchor="b"/>
          <a:lstStyle>
            <a:lvl1pPr>
              <a:defRPr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1929" y="3643312"/>
            <a:ext cx="6860143" cy="816531"/>
          </a:xfrm>
          <a:prstGeom prst="rect">
            <a:avLst/>
          </a:prstGeom>
        </p:spPr>
        <p:txBody>
          <a:bodyPr lIns="64291" tIns="32146" rIns="64291" bIns="32146"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2547" y="4815915"/>
            <a:ext cx="4769525" cy="411480"/>
          </a:xfrm>
          <a:prstGeom prst="rect">
            <a:avLst/>
          </a:prstGeom>
        </p:spPr>
        <p:txBody>
          <a:bodyPr lIns="64291" tIns="32146" rIns="64291" bIns="32146" anchor="ctr"/>
          <a:lstStyle>
            <a:lvl1pPr marL="0" algn="r">
              <a:spcBef>
                <a:spcPts val="0"/>
              </a:spcBef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46484" y="481113"/>
            <a:ext cx="1285875" cy="1285875"/>
          </a:xfrm>
          <a:prstGeom prst="rect">
            <a:avLst/>
          </a:prstGeom>
          <a:noFill/>
        </p:spPr>
        <p:txBody>
          <a:bodyPr lIns="64291" tIns="32146" rIns="64291" bIns="32146"/>
          <a:lstStyle>
            <a:lvl1pPr marL="0" indent="0">
              <a:defRPr lang="en-US" sz="15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/>
          </p:nvPr>
        </p:nvSpPr>
        <p:spPr>
          <a:xfrm>
            <a:off x="3929063" y="482203"/>
            <a:ext cx="1285875" cy="1285875"/>
          </a:xfrm>
          <a:prstGeom prst="rect">
            <a:avLst/>
          </a:prstGeom>
          <a:noFill/>
        </p:spPr>
        <p:txBody>
          <a:bodyPr lIns="64291" tIns="32146" rIns="64291" bIns="32146"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/>
          </p:nvPr>
        </p:nvSpPr>
        <p:spPr>
          <a:xfrm>
            <a:off x="7411641" y="481113"/>
            <a:ext cx="1285875" cy="1285875"/>
          </a:xfrm>
          <a:prstGeom prst="rect">
            <a:avLst/>
          </a:prstGeom>
          <a:noFill/>
        </p:spPr>
        <p:txBody>
          <a:bodyPr lIns="64291" tIns="32146" rIns="64291" bIns="32146"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7"/>
          </p:nvPr>
        </p:nvSpPr>
        <p:spPr>
          <a:xfrm>
            <a:off x="5945188" y="5259388"/>
            <a:ext cx="2057400" cy="365125"/>
          </a:xfrm>
        </p:spPr>
        <p:txBody>
          <a:bodyPr/>
          <a:lstStyle>
            <a:lvl1pPr defTabSz="914400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F2A6047-6104-4A7B-A09E-88F5DB08B58F}" type="datetime7">
              <a:rPr lang="en-US"/>
              <a:pPr>
                <a:defRPr/>
              </a:pPr>
              <a:t>Apr-20</a:t>
            </a:fld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8368BA-E854-44B0-973F-DD65031555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8295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 2-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&quot;&quot;"/>
          <p:cNvSpPr>
            <a:spLocks/>
          </p:cNvSpPr>
          <p:nvPr userDrawn="1"/>
        </p:nvSpPr>
        <p:spPr bwMode="auto">
          <a:xfrm rot="5400000">
            <a:off x="-2359818" y="2359818"/>
            <a:ext cx="6108700" cy="1389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53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-25718" y="368599"/>
            <a:ext cx="1414463" cy="1414463"/>
          </a:xfrm>
          <a:prstGeom prst="rect">
            <a:avLst/>
          </a:prstGeom>
        </p:spPr>
        <p:txBody>
          <a:bodyPr lIns="64291" tIns="32146" rIns="64291" bIns="32146"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/>
          </p:nvPr>
        </p:nvSpPr>
        <p:spPr>
          <a:xfrm>
            <a:off x="-25718" y="2351535"/>
            <a:ext cx="1414463" cy="1414463"/>
          </a:xfrm>
          <a:prstGeom prst="rect">
            <a:avLst/>
          </a:prstGeom>
        </p:spPr>
        <p:txBody>
          <a:bodyPr lIns="64291" tIns="32146" rIns="64291" bIns="32146"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/>
          </p:nvPr>
        </p:nvSpPr>
        <p:spPr>
          <a:xfrm>
            <a:off x="-25718" y="4334470"/>
            <a:ext cx="1414463" cy="1414463"/>
          </a:xfrm>
          <a:prstGeom prst="rect">
            <a:avLst/>
          </a:prstGeom>
        </p:spPr>
        <p:txBody>
          <a:bodyPr lIns="64291" tIns="32146" rIns="64291" bIns="32146"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 bwMode="auto">
          <a:xfrm>
            <a:off x="446485" y="1660922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lIns="0" tIns="0" rIns="0" bIns="0" anchor="b"/>
          <a:lstStyle>
            <a:lvl1pPr algn="r">
              <a:defRPr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37373" y="3643312"/>
            <a:ext cx="6860143" cy="816531"/>
          </a:xfrm>
          <a:prstGeom prst="rect">
            <a:avLst/>
          </a:prstGeom>
        </p:spPr>
        <p:txBody>
          <a:bodyPr lIns="64291" tIns="32146" rIns="64291" bIns="32146" anchor="ctr"/>
          <a:lstStyle>
            <a:lvl1pPr algn="r">
              <a:defRPr baseline="0">
                <a:solidFill>
                  <a:schemeClr val="bg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27991" y="4815915"/>
            <a:ext cx="4769525" cy="411480"/>
          </a:xfrm>
          <a:prstGeom prst="rect">
            <a:avLst/>
          </a:prstGeom>
        </p:spPr>
        <p:txBody>
          <a:bodyPr lIns="64291" tIns="32146" rIns="64291" bIns="32146" anchor="ctr"/>
          <a:lstStyle>
            <a:lvl1pPr marL="0" algn="r">
              <a:spcBef>
                <a:spcPts val="0"/>
              </a:spcBef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7"/>
          </p:nvPr>
        </p:nvSpPr>
        <p:spPr>
          <a:xfrm>
            <a:off x="6640513" y="5259388"/>
            <a:ext cx="2057400" cy="365125"/>
          </a:xfrm>
        </p:spPr>
        <p:txBody>
          <a:bodyPr/>
          <a:lstStyle>
            <a:lvl1pPr defTabSz="914400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3DE83C2-156A-4594-AFC8-CBBC235C4132}" type="datetime7">
              <a:rPr lang="en-US"/>
              <a:pPr>
                <a:defRPr/>
              </a:pPr>
              <a:t>Apr-20</a:t>
            </a:fld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5B5616-4538-4E7E-9920-3E8188091E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224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628650" y="642938"/>
            <a:ext cx="76612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>
              <a:defRPr/>
            </a:pPr>
            <a:r>
              <a:rPr lang="en-US" sz="4600" b="1" i="1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Our Mission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28650" y="1995488"/>
            <a:ext cx="78867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>
              <a:defRPr/>
            </a:pPr>
            <a:r>
              <a:rPr lang="en-US" sz="4200" b="1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Improving</a:t>
            </a:r>
            <a:r>
              <a:rPr lang="en-US" sz="4200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en-US" sz="3800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health care access and outcomes for the </a:t>
            </a:r>
            <a:r>
              <a:rPr lang="en-US" sz="4200" b="1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people</a:t>
            </a:r>
            <a:r>
              <a:rPr lang="en-US" sz="4200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en-US" sz="3800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we serve while demonstrating sound stewardship of financial </a:t>
            </a:r>
            <a:r>
              <a:rPr lang="en-US" sz="4200" b="1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resources</a:t>
            </a:r>
            <a:endParaRPr lang="en-US" sz="3800" b="1" dirty="0">
              <a:solidFill>
                <a:srgbClr val="FFFFFF"/>
              </a:solidFill>
              <a:latin typeface="Trebuchet MS" pitchFamily="34" charset="0"/>
              <a:sym typeface="Trebuchet MS" pitchFamily="34" charset="0"/>
            </a:endParaRPr>
          </a:p>
          <a:p>
            <a:pPr eaLnBrk="1">
              <a:defRPr/>
            </a:pPr>
            <a:endParaRPr lang="en-US" dirty="0">
              <a:solidFill>
                <a:srgbClr val="FFFFFF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BE88B4-5DA4-4553-B487-55240003E6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6560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642937"/>
            <a:ext cx="7887146" cy="816531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428" y="1716643"/>
            <a:ext cx="7887146" cy="423052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en-US" sz="2500" baseline="0" dirty="0" smtClean="0">
                <a:solidFill>
                  <a:schemeClr val="bg1"/>
                </a:solidFill>
              </a:defRPr>
            </a:lvl1pPr>
            <a:lvl2pPr>
              <a:defRPr lang="en-US" sz="2200" baseline="0" dirty="0" smtClean="0">
                <a:solidFill>
                  <a:schemeClr val="bg1"/>
                </a:solidFill>
              </a:defRPr>
            </a:lvl2pPr>
            <a:lvl3pPr>
              <a:defRPr lang="en-US" sz="2000" dirty="0" smtClean="0">
                <a:solidFill>
                  <a:schemeClr val="bg1"/>
                </a:solidFill>
              </a:defRPr>
            </a:lvl3pPr>
            <a:lvl4pPr>
              <a:defRPr lang="en-US" sz="1700" dirty="0" smtClean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F726CA-0E10-4245-BB2C-00E4651267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70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163" y="1398588"/>
            <a:ext cx="4084637" cy="43878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ight Triangle 6"/>
          <p:cNvSpPr>
            <a:spLocks noChangeAspect="1"/>
          </p:cNvSpPr>
          <p:nvPr/>
        </p:nvSpPr>
        <p:spPr>
          <a:xfrm rot="13500000">
            <a:off x="4498181" y="1916907"/>
            <a:ext cx="187325" cy="18256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7" descr="X:\Project\ADRC Topic Teams 2012\5269.07\TA Infrastructure and Learning Collaborative\April 2013 Learning Session\Meeting materials\Ready for production\3 Amigos 8.5x11_footer-09.png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69863"/>
            <a:ext cx="42973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758" y="1793441"/>
            <a:ext cx="3705439" cy="3661833"/>
          </a:xfrm>
        </p:spPr>
        <p:txBody>
          <a:bodyPr>
            <a:noAutofit/>
          </a:bodyPr>
          <a:lstStyle>
            <a:lvl1pPr marL="342900" indent="-342900">
              <a:buClr>
                <a:srgbClr val="08508C"/>
              </a:buClr>
              <a:buFont typeface="Arial" panose="020B0604020202020204" pitchFamily="34" charset="0"/>
              <a:buChar char="•"/>
              <a:defRPr sz="2000"/>
            </a:lvl1pPr>
            <a:lvl2pPr marL="742950" indent="-285750">
              <a:buClr>
                <a:srgbClr val="08508C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08508C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08508C"/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rgbClr val="08508C"/>
              </a:buClr>
              <a:buFont typeface="Arial" panose="020B0604020202020204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397749"/>
            <a:ext cx="4041775" cy="4313644"/>
          </a:xfrm>
        </p:spPr>
        <p:txBody>
          <a:bodyPr/>
          <a:lstStyle>
            <a:lvl1pPr>
              <a:buClr>
                <a:srgbClr val="08508C"/>
              </a:buCl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32582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rgbClr val="08508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063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Graph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30079" y="642937"/>
            <a:ext cx="7888843" cy="816531"/>
          </a:xfrm>
          <a:prstGeom prst="rect">
            <a:avLst/>
          </a:prstGeom>
        </p:spPr>
        <p:txBody>
          <a:bodyPr vert="horz" lIns="64291" tIns="32146" rIns="64291" bIns="32146" rtlCol="0" anchor="ctr">
            <a:normAutofit/>
          </a:bodyPr>
          <a:lstStyle>
            <a:lvl1pPr>
              <a:defRPr lang="en-US" sz="4200" b="1" i="1" u="none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533638" y="1716643"/>
            <a:ext cx="2591038" cy="36454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lIns="64291" tIns="32146" rIns="64291" bIns="32146"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5972889" y="1716643"/>
            <a:ext cx="2591038" cy="36454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lIns="64291" tIns="32146" rIns="64291" bIns="32146"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3246834" y="1716643"/>
            <a:ext cx="2591038" cy="166520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lIns="64291" tIns="32146" rIns="64291" bIns="32146"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/>
          </p:nvPr>
        </p:nvSpPr>
        <p:spPr>
          <a:xfrm>
            <a:off x="3246834" y="3696891"/>
            <a:ext cx="2591038" cy="166520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lIns="64291" tIns="32146" rIns="64291" bIns="32146"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38EEC7-F80F-4C81-8739-A0128D4E35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0300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 and Verdana-Gray-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24834" r="39201" b="29028"/>
          <a:stretch>
            <a:fillRect/>
          </a:stretch>
        </p:blipFill>
        <p:spPr bwMode="auto">
          <a:xfrm>
            <a:off x="3806825" y="1954213"/>
            <a:ext cx="8937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5750" y="2050252"/>
            <a:ext cx="3615851" cy="1820708"/>
          </a:xfrm>
          <a:prstGeom prst="rect">
            <a:avLst/>
          </a:prstGeom>
        </p:spPr>
        <p:txBody>
          <a:bodyPr lIns="64291" tIns="32146" rIns="64291" bIns="32146" anchor="ctr"/>
          <a:lstStyle>
            <a:lvl1pPr marL="0" indent="0">
              <a:buNone/>
              <a:defRPr sz="4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09862" y="1350169"/>
            <a:ext cx="4024789" cy="3516868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en-US" sz="2500" baseline="0" smtClean="0">
                <a:solidFill>
                  <a:schemeClr val="bg1"/>
                </a:solidFill>
              </a:defRPr>
            </a:lvl1pPr>
            <a:lvl2pPr>
              <a:defRPr lang="en-US" sz="2200" baseline="0" smtClean="0">
                <a:solidFill>
                  <a:schemeClr val="bg1"/>
                </a:solidFill>
              </a:defRPr>
            </a:lvl2pPr>
            <a:lvl3pPr>
              <a:defRPr lang="en-US" sz="2000" smtClean="0">
                <a:solidFill>
                  <a:schemeClr val="bg1"/>
                </a:solidFill>
              </a:defRPr>
            </a:lvl3pPr>
            <a:lvl4pPr>
              <a:defRPr lang="en-US" sz="1700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D96989-2517-4B35-B78F-1C38BCD1B7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58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1839913"/>
            <a:ext cx="9144000" cy="28035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5" tIns="41027" rIns="82055" bIns="41027" anchor="ctr"/>
          <a:lstStyle/>
          <a:p>
            <a:pPr algn="ctr" defTabSz="410751" eaLnBrk="1">
              <a:defRPr/>
            </a:pPr>
            <a:endParaRPr lang="en-US" dirty="0">
              <a:solidFill>
                <a:srgbClr val="FFFFFF"/>
              </a:solidFill>
              <a:sym typeface="Trebuchet MS" pitchFamily="-100" charset="0"/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96579" y="2383375"/>
            <a:ext cx="3484245" cy="1717357"/>
          </a:xfrm>
          <a:prstGeom prst="rect">
            <a:avLst/>
          </a:prstGeom>
        </p:spPr>
        <p:txBody>
          <a:bodyPr lIns="64291" tIns="32146" rIns="64291" bIns="32146" anchor="ctr"/>
          <a:lstStyle>
            <a:lvl1pPr marL="0" indent="0">
              <a:buNone/>
              <a:defRPr sz="44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98750" y="1468280"/>
            <a:ext cx="3352800" cy="3547544"/>
          </a:xfrm>
          <a:prstGeom prst="roundRect">
            <a:avLst>
              <a:gd name="adj" fmla="val 134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lIns="64291" tIns="32146" rIns="64291" bIns="32146"/>
          <a:lstStyle>
            <a:lvl1pPr marL="0" marR="0" indent="0" algn="ctr" defTabSz="8205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baseline="0"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A1D4C2-A204-485D-995F-3CEC1BBEFE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9761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1839913"/>
            <a:ext cx="9144000" cy="28035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5" tIns="41027" rIns="82055" bIns="41027" anchor="ctr"/>
          <a:lstStyle/>
          <a:p>
            <a:pPr algn="ctr" defTabSz="410751" eaLnBrk="1">
              <a:defRPr/>
            </a:pPr>
            <a:endParaRPr lang="en-US" dirty="0">
              <a:solidFill>
                <a:srgbClr val="FFFFFF"/>
              </a:solidFill>
              <a:sym typeface="Trebuchet MS" pitchFamily="-100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95864" y="2385298"/>
            <a:ext cx="3484245" cy="1717357"/>
          </a:xfrm>
          <a:prstGeom prst="rect">
            <a:avLst/>
          </a:prstGeom>
        </p:spPr>
        <p:txBody>
          <a:bodyPr lIns="64291" tIns="32146" rIns="64291" bIns="32146" anchor="ctr"/>
          <a:lstStyle>
            <a:lvl1pPr>
              <a:defRPr lang="en-US" sz="4400" b="1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06026" y="874078"/>
            <a:ext cx="3738246" cy="2803842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64291" tIns="32146" rIns="64291" bIns="32146" anchor="ctr"/>
          <a:lstStyle>
            <a:lvl1pPr marL="284149" indent="-284149">
              <a:buSzPct val="100000"/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6E1457-8435-441A-9F65-AE16632E8C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6431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/>
          <p:cNvSpPr/>
          <p:nvPr userDrawn="1"/>
        </p:nvSpPr>
        <p:spPr>
          <a:xfrm>
            <a:off x="1411288" y="1716088"/>
            <a:ext cx="7732712" cy="806450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5" tIns="41027" rIns="82055" bIns="41027" anchor="ctr"/>
          <a:lstStyle/>
          <a:p>
            <a:pPr defTabSz="410751" eaLnBrk="1">
              <a:buFont typeface="Calibri" pitchFamily="34" charset="0"/>
              <a:buNone/>
              <a:defRPr/>
            </a:pPr>
            <a:endParaRPr lang="en-US" sz="3200" dirty="0">
              <a:solidFill>
                <a:srgbClr val="4F5858">
                  <a:lumMod val="75000"/>
                  <a:lumOff val="25000"/>
                </a:srgbClr>
              </a:solidFill>
              <a:sym typeface="Trebuchet MS" pitchFamily="-100" charset="0"/>
            </a:endParaRPr>
          </a:p>
        </p:txBody>
      </p:sp>
      <p:sp>
        <p:nvSpPr>
          <p:cNvPr id="10" name="Rectangle 9" descr="&quot;&quot;"/>
          <p:cNvSpPr/>
          <p:nvPr userDrawn="1"/>
        </p:nvSpPr>
        <p:spPr>
          <a:xfrm>
            <a:off x="1411288" y="3271838"/>
            <a:ext cx="7732712" cy="804862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5" tIns="41027" rIns="82055" bIns="41027" anchor="ctr"/>
          <a:lstStyle/>
          <a:p>
            <a:pPr defTabSz="410751" eaLnBrk="1">
              <a:buFont typeface="Calibri" pitchFamily="34" charset="0"/>
              <a:buNone/>
              <a:defRPr/>
            </a:pPr>
            <a:endParaRPr lang="en-US" sz="3200" dirty="0">
              <a:solidFill>
                <a:srgbClr val="4F5858">
                  <a:lumMod val="75000"/>
                  <a:lumOff val="25000"/>
                </a:srgbClr>
              </a:solidFill>
              <a:sym typeface="Trebuchet MS" pitchFamily="-100" charset="0"/>
            </a:endParaRPr>
          </a:p>
        </p:txBody>
      </p:sp>
      <p:sp>
        <p:nvSpPr>
          <p:cNvPr id="11" name="Rectangle 10" descr="&quot;&quot;"/>
          <p:cNvSpPr/>
          <p:nvPr userDrawn="1"/>
        </p:nvSpPr>
        <p:spPr>
          <a:xfrm>
            <a:off x="1411288" y="4816475"/>
            <a:ext cx="7732712" cy="806450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5" tIns="41027" rIns="82055" bIns="41027" anchor="ctr"/>
          <a:lstStyle/>
          <a:p>
            <a:pPr defTabSz="410751" eaLnBrk="1">
              <a:buFont typeface="Calibri" pitchFamily="34" charset="0"/>
              <a:buNone/>
              <a:defRPr/>
            </a:pPr>
            <a:endParaRPr lang="en-US" sz="3200" dirty="0">
              <a:solidFill>
                <a:srgbClr val="4F5858">
                  <a:lumMod val="75000"/>
                  <a:lumOff val="25000"/>
                </a:srgbClr>
              </a:solidFill>
              <a:sym typeface="Trebuchet MS" pitchFamily="-100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30079" y="160734"/>
            <a:ext cx="7888843" cy="816531"/>
          </a:xfrm>
          <a:prstGeom prst="rect">
            <a:avLst/>
          </a:prstGeom>
        </p:spPr>
        <p:txBody>
          <a:bodyPr vert="horz" lIns="64291" tIns="32146" rIns="64291" bIns="32146" rtlCol="0" anchor="ctr">
            <a:normAutofit/>
          </a:bodyPr>
          <a:lstStyle>
            <a:lvl1pPr>
              <a:defRPr lang="en-US" sz="4200" b="1" i="1" u="none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/>
          </p:nvPr>
        </p:nvSpPr>
        <p:spPr>
          <a:xfrm>
            <a:off x="630079" y="1453869"/>
            <a:ext cx="2025253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57695" tIns="28847" rIns="57695" bIns="28847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963540" y="1697355"/>
            <a:ext cx="6191488" cy="842248"/>
          </a:xfrm>
          <a:prstGeom prst="rect">
            <a:avLst/>
          </a:prstGeom>
        </p:spPr>
        <p:txBody>
          <a:bodyPr lIns="64291" tIns="32146" rIns="64291" bIns="32146" anchor="ctr"/>
          <a:lstStyle>
            <a:lvl1pPr>
              <a:defRPr lang="en-US" sz="310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/>
          </p:nvPr>
        </p:nvSpPr>
        <p:spPr>
          <a:xfrm>
            <a:off x="626507" y="3008947"/>
            <a:ext cx="2025253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57695" tIns="28847" rIns="57695" bIns="28847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2963540" y="3253264"/>
            <a:ext cx="6191488" cy="842248"/>
          </a:xfrm>
          <a:prstGeom prst="rect">
            <a:avLst/>
          </a:prstGeom>
        </p:spPr>
        <p:txBody>
          <a:bodyPr lIns="64291" tIns="32146" rIns="64291" bIns="32146" anchor="ctr"/>
          <a:lstStyle>
            <a:lvl1pPr>
              <a:defRPr lang="en-US" sz="310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/>
          </p:nvPr>
        </p:nvSpPr>
        <p:spPr>
          <a:xfrm>
            <a:off x="626507" y="4554140"/>
            <a:ext cx="2025253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57695" tIns="28847" rIns="57695" bIns="28847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63540" y="4798457"/>
            <a:ext cx="6191488" cy="842248"/>
          </a:xfrm>
          <a:prstGeom prst="rect">
            <a:avLst/>
          </a:prstGeom>
        </p:spPr>
        <p:txBody>
          <a:bodyPr lIns="64291" tIns="32146" rIns="64291" bIns="32146" anchor="ctr"/>
          <a:lstStyle>
            <a:lvl1pPr marL="401822" indent="-401822">
              <a:buFont typeface="Calibri" panose="020F0502020204030204" pitchFamily="34" charset="0"/>
              <a:buChar char="→"/>
              <a:defRPr sz="3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FB64DC-3C60-40D3-9AC4-411D03C8B3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0687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0674" y="474859"/>
            <a:ext cx="3809760" cy="5407104"/>
          </a:xfrm>
          <a:prstGeom prst="rect">
            <a:avLst/>
          </a:prstGeom>
        </p:spPr>
        <p:txBody>
          <a:bodyPr lIns="64291" tIns="32146" rIns="64291" bIns="32146" anchor="ctr"/>
          <a:lstStyle>
            <a:lvl1pPr marL="0" indent="0">
              <a:defRPr sz="3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4484070" y="0"/>
            <a:ext cx="4343400" cy="6356822"/>
          </a:xfrm>
          <a:prstGeom prst="roundRect">
            <a:avLst>
              <a:gd name="adj" fmla="val 2517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lIns="64291" tIns="32146" rIns="64291" bIns="32146" anchor="ctr"/>
          <a:lstStyle>
            <a:lvl1pPr algn="ctr">
              <a:buNone/>
              <a:defRPr sz="5600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70D8B9-5F27-4771-8245-42EC4C7047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8406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30079" y="642937"/>
            <a:ext cx="7888843" cy="816531"/>
          </a:xfrm>
          <a:prstGeom prst="rect">
            <a:avLst/>
          </a:prstGeom>
        </p:spPr>
        <p:txBody>
          <a:bodyPr vert="horz" lIns="64291" tIns="32146" rIns="64291" bIns="32146" rtlCol="0" anchor="ctr">
            <a:normAutofit/>
          </a:bodyPr>
          <a:lstStyle>
            <a:lvl1pPr>
              <a:defRPr lang="en-US" sz="4200" b="1" i="1" u="none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9180" y="1716643"/>
            <a:ext cx="4461510" cy="3673475"/>
          </a:xfrm>
          <a:prstGeom prst="roundRect">
            <a:avLst>
              <a:gd name="adj" fmla="val 7126"/>
            </a:avLst>
          </a:prstGeom>
          <a:ln>
            <a:solidFill>
              <a:schemeClr val="accent2"/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lIns="64291" tIns="32146" rIns="64291" bIns="32146"/>
          <a:lstStyle>
            <a:lvl1pPr algn="ctr">
              <a:buNone/>
              <a:defRPr sz="2000" b="1" i="1"/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107781" y="1716643"/>
            <a:ext cx="3696891" cy="367347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en-US" sz="2500" baseline="0" smtClean="0">
                <a:solidFill>
                  <a:schemeClr val="bg1"/>
                </a:solidFill>
              </a:defRPr>
            </a:lvl1pPr>
            <a:lvl2pPr>
              <a:defRPr lang="en-US" sz="2200" baseline="0" smtClean="0">
                <a:solidFill>
                  <a:schemeClr val="bg1"/>
                </a:solidFill>
              </a:defRPr>
            </a:lvl2pPr>
            <a:lvl3pPr>
              <a:defRPr lang="en-US" sz="2000" smtClean="0">
                <a:solidFill>
                  <a:schemeClr val="bg1"/>
                </a:solidFill>
              </a:defRPr>
            </a:lvl3pPr>
            <a:lvl4pPr>
              <a:defRPr lang="en-US" sz="1700" smtClean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9A2099-6C9D-4BD2-B2F4-C57FD0ED9E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8922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08138"/>
            <a:ext cx="44926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642937"/>
            <a:ext cx="8251031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lIns="0" tIns="0" rIns="0" bIns="0"/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815642-59FD-46B2-94F1-563E8E8A30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992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Questi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570038"/>
            <a:ext cx="61610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642937"/>
            <a:ext cx="8251031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lIns="0" tIns="0" rIns="0" bIns="0"/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7ED7F65-2AAF-4FAE-81A7-23A77552E8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563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Question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1774825"/>
            <a:ext cx="35290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642937"/>
            <a:ext cx="8251031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lIns="0" tIns="0" rIns="0" bIns="0"/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EA1BD-57FA-4FC7-9FFD-C7958FD1CF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35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 bwMode="blackGray">
          <a:xfrm rot="18859485">
            <a:off x="854075" y="5465763"/>
            <a:ext cx="177800" cy="177800"/>
          </a:xfrm>
          <a:prstGeom prst="rtTriangle">
            <a:avLst/>
          </a:prstGeom>
          <a:solidFill>
            <a:srgbClr val="E00034"/>
          </a:solidFill>
          <a:ln>
            <a:noFill/>
          </a:ln>
          <a:effectLst>
            <a:outerShdw blurRad="28575" dir="5580000" sx="74000" sy="74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blackGray">
          <a:xfrm>
            <a:off x="0" y="4860925"/>
            <a:ext cx="9144000" cy="698500"/>
          </a:xfrm>
          <a:prstGeom prst="rect">
            <a:avLst/>
          </a:prstGeom>
          <a:solidFill>
            <a:srgbClr val="E0003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21"/>
          <p:cNvGrpSpPr>
            <a:grpSpLocks noChangeAspect="1"/>
          </p:cNvGrpSpPr>
          <p:nvPr userDrawn="1"/>
        </p:nvGrpSpPr>
        <p:grpSpPr bwMode="auto">
          <a:xfrm>
            <a:off x="498475" y="327025"/>
            <a:ext cx="1838325" cy="412750"/>
            <a:chOff x="2257425" y="6238876"/>
            <a:chExt cx="1566863" cy="35083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black">
            <a:xfrm>
              <a:off x="2341563" y="6238876"/>
              <a:ext cx="1025525" cy="228600"/>
            </a:xfrm>
            <a:custGeom>
              <a:avLst/>
              <a:gdLst>
                <a:gd name="T0" fmla="*/ 2147483646 w 1471"/>
                <a:gd name="T1" fmla="*/ 2147483646 h 328"/>
                <a:gd name="T2" fmla="*/ 2147483646 w 1471"/>
                <a:gd name="T3" fmla="*/ 2147483646 h 328"/>
                <a:gd name="T4" fmla="*/ 2147483646 w 1471"/>
                <a:gd name="T5" fmla="*/ 2147483646 h 328"/>
                <a:gd name="T6" fmla="*/ 2147483646 w 1471"/>
                <a:gd name="T7" fmla="*/ 2147483646 h 328"/>
                <a:gd name="T8" fmla="*/ 0 w 1471"/>
                <a:gd name="T9" fmla="*/ 2147483646 h 328"/>
                <a:gd name="T10" fmla="*/ 2147483646 w 1471"/>
                <a:gd name="T11" fmla="*/ 2147483646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1" h="328">
                  <a:moveTo>
                    <a:pt x="730" y="45"/>
                  </a:moveTo>
                  <a:lnTo>
                    <a:pt x="730" y="45"/>
                  </a:lnTo>
                  <a:cubicBezTo>
                    <a:pt x="1077" y="0"/>
                    <a:pt x="1356" y="46"/>
                    <a:pt x="1471" y="116"/>
                  </a:cubicBezTo>
                  <a:cubicBezTo>
                    <a:pt x="1309" y="72"/>
                    <a:pt x="1056" y="40"/>
                    <a:pt x="744" y="81"/>
                  </a:cubicBezTo>
                  <a:cubicBezTo>
                    <a:pt x="432" y="121"/>
                    <a:pt x="140" y="233"/>
                    <a:pt x="0" y="328"/>
                  </a:cubicBezTo>
                  <a:cubicBezTo>
                    <a:pt x="134" y="207"/>
                    <a:pt x="382" y="90"/>
                    <a:pt x="730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black">
            <a:xfrm>
              <a:off x="2257425" y="6373814"/>
              <a:ext cx="166429" cy="210503"/>
            </a:xfrm>
            <a:custGeom>
              <a:avLst/>
              <a:gdLst>
                <a:gd name="T0" fmla="*/ 44 w 238"/>
                <a:gd name="T1" fmla="*/ 234 h 304"/>
                <a:gd name="T2" fmla="*/ 44 w 238"/>
                <a:gd name="T3" fmla="*/ 234 h 304"/>
                <a:gd name="T4" fmla="*/ 16 w 238"/>
                <a:gd name="T5" fmla="*/ 291 h 304"/>
                <a:gd name="T6" fmla="*/ 3 w 238"/>
                <a:gd name="T7" fmla="*/ 293 h 304"/>
                <a:gd name="T8" fmla="*/ 3 w 238"/>
                <a:gd name="T9" fmla="*/ 304 h 304"/>
                <a:gd name="T10" fmla="*/ 63 w 238"/>
                <a:gd name="T11" fmla="*/ 303 h 304"/>
                <a:gd name="T12" fmla="*/ 105 w 238"/>
                <a:gd name="T13" fmla="*/ 303 h 304"/>
                <a:gd name="T14" fmla="*/ 171 w 238"/>
                <a:gd name="T15" fmla="*/ 304 h 304"/>
                <a:gd name="T16" fmla="*/ 219 w 238"/>
                <a:gd name="T17" fmla="*/ 304 h 304"/>
                <a:gd name="T18" fmla="*/ 238 w 238"/>
                <a:gd name="T19" fmla="*/ 240 h 304"/>
                <a:gd name="T20" fmla="*/ 227 w 238"/>
                <a:gd name="T21" fmla="*/ 238 h 304"/>
                <a:gd name="T22" fmla="*/ 196 w 238"/>
                <a:gd name="T23" fmla="*/ 283 h 304"/>
                <a:gd name="T24" fmla="*/ 140 w 238"/>
                <a:gd name="T25" fmla="*/ 289 h 304"/>
                <a:gd name="T26" fmla="*/ 91 w 238"/>
                <a:gd name="T27" fmla="*/ 278 h 304"/>
                <a:gd name="T28" fmla="*/ 81 w 238"/>
                <a:gd name="T29" fmla="*/ 229 h 304"/>
                <a:gd name="T30" fmla="*/ 81 w 238"/>
                <a:gd name="T31" fmla="*/ 70 h 304"/>
                <a:gd name="T32" fmla="*/ 109 w 238"/>
                <a:gd name="T33" fmla="*/ 12 h 304"/>
                <a:gd name="T34" fmla="*/ 120 w 238"/>
                <a:gd name="T35" fmla="*/ 11 h 304"/>
                <a:gd name="T36" fmla="*/ 119 w 238"/>
                <a:gd name="T37" fmla="*/ 0 h 304"/>
                <a:gd name="T38" fmla="*/ 63 w 238"/>
                <a:gd name="T39" fmla="*/ 1 h 304"/>
                <a:gd name="T40" fmla="*/ 3 w 238"/>
                <a:gd name="T41" fmla="*/ 0 h 304"/>
                <a:gd name="T42" fmla="*/ 3 w 238"/>
                <a:gd name="T43" fmla="*/ 11 h 304"/>
                <a:gd name="T44" fmla="*/ 14 w 238"/>
                <a:gd name="T45" fmla="*/ 12 h 304"/>
                <a:gd name="T46" fmla="*/ 44 w 238"/>
                <a:gd name="T47" fmla="*/ 70 h 304"/>
                <a:gd name="T48" fmla="*/ 44 w 238"/>
                <a:gd name="T49" fmla="*/ 2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304">
                  <a:moveTo>
                    <a:pt x="44" y="234"/>
                  </a:moveTo>
                  <a:lnTo>
                    <a:pt x="44" y="234"/>
                  </a:lnTo>
                  <a:cubicBezTo>
                    <a:pt x="44" y="283"/>
                    <a:pt x="43" y="289"/>
                    <a:pt x="16" y="291"/>
                  </a:cubicBezTo>
                  <a:lnTo>
                    <a:pt x="3" y="293"/>
                  </a:lnTo>
                  <a:cubicBezTo>
                    <a:pt x="0" y="296"/>
                    <a:pt x="1" y="303"/>
                    <a:pt x="3" y="304"/>
                  </a:cubicBezTo>
                  <a:cubicBezTo>
                    <a:pt x="29" y="304"/>
                    <a:pt x="44" y="303"/>
                    <a:pt x="63" y="303"/>
                  </a:cubicBezTo>
                  <a:lnTo>
                    <a:pt x="105" y="303"/>
                  </a:lnTo>
                  <a:cubicBezTo>
                    <a:pt x="129" y="303"/>
                    <a:pt x="151" y="303"/>
                    <a:pt x="171" y="304"/>
                  </a:cubicBezTo>
                  <a:cubicBezTo>
                    <a:pt x="191" y="304"/>
                    <a:pt x="208" y="304"/>
                    <a:pt x="219" y="304"/>
                  </a:cubicBezTo>
                  <a:cubicBezTo>
                    <a:pt x="225" y="292"/>
                    <a:pt x="238" y="246"/>
                    <a:pt x="238" y="240"/>
                  </a:cubicBezTo>
                  <a:cubicBezTo>
                    <a:pt x="238" y="237"/>
                    <a:pt x="229" y="236"/>
                    <a:pt x="227" y="238"/>
                  </a:cubicBezTo>
                  <a:cubicBezTo>
                    <a:pt x="218" y="261"/>
                    <a:pt x="206" y="277"/>
                    <a:pt x="196" y="283"/>
                  </a:cubicBezTo>
                  <a:cubicBezTo>
                    <a:pt x="189" y="287"/>
                    <a:pt x="180" y="289"/>
                    <a:pt x="140" y="289"/>
                  </a:cubicBezTo>
                  <a:cubicBezTo>
                    <a:pt x="105" y="289"/>
                    <a:pt x="96" y="284"/>
                    <a:pt x="91" y="278"/>
                  </a:cubicBezTo>
                  <a:cubicBezTo>
                    <a:pt x="83" y="270"/>
                    <a:pt x="81" y="258"/>
                    <a:pt x="81" y="229"/>
                  </a:cubicBezTo>
                  <a:lnTo>
                    <a:pt x="81" y="70"/>
                  </a:lnTo>
                  <a:cubicBezTo>
                    <a:pt x="81" y="22"/>
                    <a:pt x="82" y="15"/>
                    <a:pt x="109" y="12"/>
                  </a:cubicBezTo>
                  <a:lnTo>
                    <a:pt x="120" y="11"/>
                  </a:lnTo>
                  <a:cubicBezTo>
                    <a:pt x="123" y="9"/>
                    <a:pt x="122" y="1"/>
                    <a:pt x="119" y="0"/>
                  </a:cubicBezTo>
                  <a:cubicBezTo>
                    <a:pt x="96" y="1"/>
                    <a:pt x="81" y="1"/>
                    <a:pt x="63" y="1"/>
                  </a:cubicBezTo>
                  <a:cubicBezTo>
                    <a:pt x="45" y="1"/>
                    <a:pt x="29" y="1"/>
                    <a:pt x="3" y="0"/>
                  </a:cubicBezTo>
                  <a:cubicBezTo>
                    <a:pt x="1" y="1"/>
                    <a:pt x="0" y="9"/>
                    <a:pt x="3" y="11"/>
                  </a:cubicBezTo>
                  <a:lnTo>
                    <a:pt x="14" y="12"/>
                  </a:lnTo>
                  <a:cubicBezTo>
                    <a:pt x="43" y="15"/>
                    <a:pt x="44" y="22"/>
                    <a:pt x="44" y="70"/>
                  </a:cubicBezTo>
                  <a:lnTo>
                    <a:pt x="44" y="23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black">
            <a:xfrm>
              <a:off x="2422500" y="6445331"/>
              <a:ext cx="129895" cy="138985"/>
            </a:xfrm>
            <a:custGeom>
              <a:avLst/>
              <a:gdLst>
                <a:gd name="T0" fmla="*/ 37 w 187"/>
                <a:gd name="T1" fmla="*/ 152 h 201"/>
                <a:gd name="T2" fmla="*/ 37 w 187"/>
                <a:gd name="T3" fmla="*/ 152 h 201"/>
                <a:gd name="T4" fmla="*/ 16 w 187"/>
                <a:gd name="T5" fmla="*/ 188 h 201"/>
                <a:gd name="T6" fmla="*/ 4 w 187"/>
                <a:gd name="T7" fmla="*/ 190 h 201"/>
                <a:gd name="T8" fmla="*/ 4 w 187"/>
                <a:gd name="T9" fmla="*/ 201 h 201"/>
                <a:gd name="T10" fmla="*/ 56 w 187"/>
                <a:gd name="T11" fmla="*/ 200 h 201"/>
                <a:gd name="T12" fmla="*/ 96 w 187"/>
                <a:gd name="T13" fmla="*/ 200 h 201"/>
                <a:gd name="T14" fmla="*/ 133 w 187"/>
                <a:gd name="T15" fmla="*/ 201 h 201"/>
                <a:gd name="T16" fmla="*/ 173 w 187"/>
                <a:gd name="T17" fmla="*/ 201 h 201"/>
                <a:gd name="T18" fmla="*/ 187 w 187"/>
                <a:gd name="T19" fmla="*/ 151 h 201"/>
                <a:gd name="T20" fmla="*/ 175 w 187"/>
                <a:gd name="T21" fmla="*/ 149 h 201"/>
                <a:gd name="T22" fmla="*/ 116 w 187"/>
                <a:gd name="T23" fmla="*/ 187 h 201"/>
                <a:gd name="T24" fmla="*/ 77 w 187"/>
                <a:gd name="T25" fmla="*/ 181 h 201"/>
                <a:gd name="T26" fmla="*/ 72 w 187"/>
                <a:gd name="T27" fmla="*/ 148 h 201"/>
                <a:gd name="T28" fmla="*/ 72 w 187"/>
                <a:gd name="T29" fmla="*/ 115 h 201"/>
                <a:gd name="T30" fmla="*/ 81 w 187"/>
                <a:gd name="T31" fmla="*/ 104 h 201"/>
                <a:gd name="T32" fmla="*/ 103 w 187"/>
                <a:gd name="T33" fmla="*/ 104 h 201"/>
                <a:gd name="T34" fmla="*/ 133 w 187"/>
                <a:gd name="T35" fmla="*/ 121 h 201"/>
                <a:gd name="T36" fmla="*/ 135 w 187"/>
                <a:gd name="T37" fmla="*/ 130 h 201"/>
                <a:gd name="T38" fmla="*/ 146 w 187"/>
                <a:gd name="T39" fmla="*/ 129 h 201"/>
                <a:gd name="T40" fmla="*/ 146 w 187"/>
                <a:gd name="T41" fmla="*/ 97 h 201"/>
                <a:gd name="T42" fmla="*/ 146 w 187"/>
                <a:gd name="T43" fmla="*/ 64 h 201"/>
                <a:gd name="T44" fmla="*/ 135 w 187"/>
                <a:gd name="T45" fmla="*/ 64 h 201"/>
                <a:gd name="T46" fmla="*/ 133 w 187"/>
                <a:gd name="T47" fmla="*/ 72 h 201"/>
                <a:gd name="T48" fmla="*/ 103 w 187"/>
                <a:gd name="T49" fmla="*/ 90 h 201"/>
                <a:gd name="T50" fmla="*/ 81 w 187"/>
                <a:gd name="T51" fmla="*/ 90 h 201"/>
                <a:gd name="T52" fmla="*/ 72 w 187"/>
                <a:gd name="T53" fmla="*/ 80 h 201"/>
                <a:gd name="T54" fmla="*/ 72 w 187"/>
                <a:gd name="T55" fmla="*/ 30 h 201"/>
                <a:gd name="T56" fmla="*/ 89 w 187"/>
                <a:gd name="T57" fmla="*/ 15 h 201"/>
                <a:gd name="T58" fmla="*/ 109 w 187"/>
                <a:gd name="T59" fmla="*/ 15 h 201"/>
                <a:gd name="T60" fmla="*/ 148 w 187"/>
                <a:gd name="T61" fmla="*/ 26 h 201"/>
                <a:gd name="T62" fmla="*/ 156 w 187"/>
                <a:gd name="T63" fmla="*/ 48 h 201"/>
                <a:gd name="T64" fmla="*/ 168 w 187"/>
                <a:gd name="T65" fmla="*/ 47 h 201"/>
                <a:gd name="T66" fmla="*/ 163 w 187"/>
                <a:gd name="T67" fmla="*/ 0 h 201"/>
                <a:gd name="T68" fmla="*/ 120 w 187"/>
                <a:gd name="T69" fmla="*/ 2 h 201"/>
                <a:gd name="T70" fmla="*/ 56 w 187"/>
                <a:gd name="T71" fmla="*/ 2 h 201"/>
                <a:gd name="T72" fmla="*/ 33 w 187"/>
                <a:gd name="T73" fmla="*/ 1 h 201"/>
                <a:gd name="T74" fmla="*/ 13 w 187"/>
                <a:gd name="T75" fmla="*/ 0 h 201"/>
                <a:gd name="T76" fmla="*/ 12 w 187"/>
                <a:gd name="T77" fmla="*/ 12 h 201"/>
                <a:gd name="T78" fmla="*/ 19 w 187"/>
                <a:gd name="T79" fmla="*/ 13 h 201"/>
                <a:gd name="T80" fmla="*/ 37 w 187"/>
                <a:gd name="T81" fmla="*/ 50 h 201"/>
                <a:gd name="T82" fmla="*/ 37 w 187"/>
                <a:gd name="T83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201">
                  <a:moveTo>
                    <a:pt x="37" y="152"/>
                  </a:moveTo>
                  <a:lnTo>
                    <a:pt x="37" y="152"/>
                  </a:lnTo>
                  <a:cubicBezTo>
                    <a:pt x="37" y="184"/>
                    <a:pt x="36" y="187"/>
                    <a:pt x="16" y="188"/>
                  </a:cubicBezTo>
                  <a:lnTo>
                    <a:pt x="4" y="190"/>
                  </a:lnTo>
                  <a:cubicBezTo>
                    <a:pt x="0" y="193"/>
                    <a:pt x="1" y="200"/>
                    <a:pt x="4" y="201"/>
                  </a:cubicBezTo>
                  <a:cubicBezTo>
                    <a:pt x="27" y="201"/>
                    <a:pt x="41" y="200"/>
                    <a:pt x="56" y="200"/>
                  </a:cubicBezTo>
                  <a:lnTo>
                    <a:pt x="96" y="200"/>
                  </a:lnTo>
                  <a:cubicBezTo>
                    <a:pt x="108" y="200"/>
                    <a:pt x="120" y="200"/>
                    <a:pt x="133" y="201"/>
                  </a:cubicBezTo>
                  <a:cubicBezTo>
                    <a:pt x="146" y="201"/>
                    <a:pt x="159" y="201"/>
                    <a:pt x="173" y="201"/>
                  </a:cubicBezTo>
                  <a:cubicBezTo>
                    <a:pt x="179" y="193"/>
                    <a:pt x="185" y="170"/>
                    <a:pt x="187" y="151"/>
                  </a:cubicBezTo>
                  <a:cubicBezTo>
                    <a:pt x="186" y="147"/>
                    <a:pt x="179" y="145"/>
                    <a:pt x="175" y="149"/>
                  </a:cubicBezTo>
                  <a:cubicBezTo>
                    <a:pt x="162" y="186"/>
                    <a:pt x="145" y="187"/>
                    <a:pt x="116" y="187"/>
                  </a:cubicBezTo>
                  <a:cubicBezTo>
                    <a:pt x="90" y="187"/>
                    <a:pt x="81" y="185"/>
                    <a:pt x="77" y="181"/>
                  </a:cubicBezTo>
                  <a:cubicBezTo>
                    <a:pt x="73" y="175"/>
                    <a:pt x="72" y="161"/>
                    <a:pt x="72" y="148"/>
                  </a:cubicBezTo>
                  <a:lnTo>
                    <a:pt x="72" y="115"/>
                  </a:lnTo>
                  <a:cubicBezTo>
                    <a:pt x="72" y="105"/>
                    <a:pt x="72" y="104"/>
                    <a:pt x="81" y="104"/>
                  </a:cubicBezTo>
                  <a:lnTo>
                    <a:pt x="103" y="104"/>
                  </a:lnTo>
                  <a:cubicBezTo>
                    <a:pt x="127" y="104"/>
                    <a:pt x="129" y="108"/>
                    <a:pt x="133" y="121"/>
                  </a:cubicBezTo>
                  <a:lnTo>
                    <a:pt x="135" y="130"/>
                  </a:lnTo>
                  <a:cubicBezTo>
                    <a:pt x="137" y="133"/>
                    <a:pt x="144" y="133"/>
                    <a:pt x="146" y="129"/>
                  </a:cubicBezTo>
                  <a:cubicBezTo>
                    <a:pt x="146" y="116"/>
                    <a:pt x="146" y="108"/>
                    <a:pt x="146" y="97"/>
                  </a:cubicBezTo>
                  <a:cubicBezTo>
                    <a:pt x="146" y="86"/>
                    <a:pt x="146" y="78"/>
                    <a:pt x="146" y="64"/>
                  </a:cubicBezTo>
                  <a:cubicBezTo>
                    <a:pt x="144" y="61"/>
                    <a:pt x="137" y="60"/>
                    <a:pt x="135" y="64"/>
                  </a:cubicBezTo>
                  <a:lnTo>
                    <a:pt x="133" y="72"/>
                  </a:lnTo>
                  <a:cubicBezTo>
                    <a:pt x="129" y="86"/>
                    <a:pt x="127" y="90"/>
                    <a:pt x="103" y="90"/>
                  </a:cubicBezTo>
                  <a:lnTo>
                    <a:pt x="81" y="90"/>
                  </a:lnTo>
                  <a:cubicBezTo>
                    <a:pt x="72" y="90"/>
                    <a:pt x="72" y="88"/>
                    <a:pt x="72" y="80"/>
                  </a:cubicBezTo>
                  <a:lnTo>
                    <a:pt x="72" y="30"/>
                  </a:lnTo>
                  <a:cubicBezTo>
                    <a:pt x="72" y="15"/>
                    <a:pt x="73" y="15"/>
                    <a:pt x="89" y="15"/>
                  </a:cubicBezTo>
                  <a:lnTo>
                    <a:pt x="109" y="15"/>
                  </a:lnTo>
                  <a:cubicBezTo>
                    <a:pt x="120" y="15"/>
                    <a:pt x="140" y="15"/>
                    <a:pt x="148" y="26"/>
                  </a:cubicBezTo>
                  <a:cubicBezTo>
                    <a:pt x="150" y="30"/>
                    <a:pt x="153" y="36"/>
                    <a:pt x="156" y="48"/>
                  </a:cubicBezTo>
                  <a:cubicBezTo>
                    <a:pt x="159" y="51"/>
                    <a:pt x="166" y="51"/>
                    <a:pt x="168" y="47"/>
                  </a:cubicBezTo>
                  <a:cubicBezTo>
                    <a:pt x="166" y="27"/>
                    <a:pt x="163" y="6"/>
                    <a:pt x="163" y="0"/>
                  </a:cubicBezTo>
                  <a:cubicBezTo>
                    <a:pt x="159" y="1"/>
                    <a:pt x="140" y="2"/>
                    <a:pt x="120" y="2"/>
                  </a:cubicBezTo>
                  <a:lnTo>
                    <a:pt x="56" y="2"/>
                  </a:lnTo>
                  <a:cubicBezTo>
                    <a:pt x="48" y="2"/>
                    <a:pt x="41" y="2"/>
                    <a:pt x="33" y="1"/>
                  </a:cubicBezTo>
                  <a:cubicBezTo>
                    <a:pt x="27" y="1"/>
                    <a:pt x="20" y="1"/>
                    <a:pt x="13" y="0"/>
                  </a:cubicBezTo>
                  <a:cubicBezTo>
                    <a:pt x="9" y="2"/>
                    <a:pt x="9" y="10"/>
                    <a:pt x="12" y="12"/>
                  </a:cubicBezTo>
                  <a:lnTo>
                    <a:pt x="19" y="13"/>
                  </a:lnTo>
                  <a:cubicBezTo>
                    <a:pt x="36" y="17"/>
                    <a:pt x="37" y="18"/>
                    <a:pt x="37" y="50"/>
                  </a:cubicBezTo>
                  <a:lnTo>
                    <a:pt x="37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black">
            <a:xfrm>
              <a:off x="2542925" y="6445331"/>
              <a:ext cx="235435" cy="144383"/>
            </a:xfrm>
            <a:custGeom>
              <a:avLst/>
              <a:gdLst>
                <a:gd name="T0" fmla="*/ 97 w 338"/>
                <a:gd name="T1" fmla="*/ 157 h 207"/>
                <a:gd name="T2" fmla="*/ 97 w 338"/>
                <a:gd name="T3" fmla="*/ 157 h 207"/>
                <a:gd name="T4" fmla="*/ 119 w 338"/>
                <a:gd name="T5" fmla="*/ 205 h 207"/>
                <a:gd name="T6" fmla="*/ 125 w 338"/>
                <a:gd name="T7" fmla="*/ 207 h 207"/>
                <a:gd name="T8" fmla="*/ 130 w 338"/>
                <a:gd name="T9" fmla="*/ 205 h 207"/>
                <a:gd name="T10" fmla="*/ 171 w 338"/>
                <a:gd name="T11" fmla="*/ 121 h 207"/>
                <a:gd name="T12" fmla="*/ 210 w 338"/>
                <a:gd name="T13" fmla="*/ 205 h 207"/>
                <a:gd name="T14" fmla="*/ 216 w 338"/>
                <a:gd name="T15" fmla="*/ 207 h 207"/>
                <a:gd name="T16" fmla="*/ 222 w 338"/>
                <a:gd name="T17" fmla="*/ 205 h 207"/>
                <a:gd name="T18" fmla="*/ 248 w 338"/>
                <a:gd name="T19" fmla="*/ 146 h 207"/>
                <a:gd name="T20" fmla="*/ 291 w 338"/>
                <a:gd name="T21" fmla="*/ 52 h 207"/>
                <a:gd name="T22" fmla="*/ 322 w 338"/>
                <a:gd name="T23" fmla="*/ 14 h 207"/>
                <a:gd name="T24" fmla="*/ 335 w 338"/>
                <a:gd name="T25" fmla="*/ 12 h 207"/>
                <a:gd name="T26" fmla="*/ 334 w 338"/>
                <a:gd name="T27" fmla="*/ 0 h 207"/>
                <a:gd name="T28" fmla="*/ 300 w 338"/>
                <a:gd name="T29" fmla="*/ 2 h 207"/>
                <a:gd name="T30" fmla="*/ 266 w 338"/>
                <a:gd name="T31" fmla="*/ 0 h 207"/>
                <a:gd name="T32" fmla="*/ 266 w 338"/>
                <a:gd name="T33" fmla="*/ 12 h 207"/>
                <a:gd name="T34" fmla="*/ 275 w 338"/>
                <a:gd name="T35" fmla="*/ 13 h 207"/>
                <a:gd name="T36" fmla="*/ 275 w 338"/>
                <a:gd name="T37" fmla="*/ 43 h 207"/>
                <a:gd name="T38" fmla="*/ 242 w 338"/>
                <a:gd name="T39" fmla="*/ 119 h 207"/>
                <a:gd name="T40" fmla="*/ 224 w 338"/>
                <a:gd name="T41" fmla="*/ 160 h 207"/>
                <a:gd name="T42" fmla="*/ 205 w 338"/>
                <a:gd name="T43" fmla="*/ 121 h 207"/>
                <a:gd name="T44" fmla="*/ 192 w 338"/>
                <a:gd name="T45" fmla="*/ 95 h 207"/>
                <a:gd name="T46" fmla="*/ 192 w 338"/>
                <a:gd name="T47" fmla="*/ 78 h 207"/>
                <a:gd name="T48" fmla="*/ 216 w 338"/>
                <a:gd name="T49" fmla="*/ 36 h 207"/>
                <a:gd name="T50" fmla="*/ 242 w 338"/>
                <a:gd name="T51" fmla="*/ 13 h 207"/>
                <a:gd name="T52" fmla="*/ 249 w 338"/>
                <a:gd name="T53" fmla="*/ 12 h 207"/>
                <a:gd name="T54" fmla="*/ 249 w 338"/>
                <a:gd name="T55" fmla="*/ 0 h 207"/>
                <a:gd name="T56" fmla="*/ 218 w 338"/>
                <a:gd name="T57" fmla="*/ 2 h 207"/>
                <a:gd name="T58" fmla="*/ 186 w 338"/>
                <a:gd name="T59" fmla="*/ 0 h 207"/>
                <a:gd name="T60" fmla="*/ 186 w 338"/>
                <a:gd name="T61" fmla="*/ 12 h 207"/>
                <a:gd name="T62" fmla="*/ 194 w 338"/>
                <a:gd name="T63" fmla="*/ 13 h 207"/>
                <a:gd name="T64" fmla="*/ 202 w 338"/>
                <a:gd name="T65" fmla="*/ 27 h 207"/>
                <a:gd name="T66" fmla="*/ 194 w 338"/>
                <a:gd name="T67" fmla="*/ 44 h 207"/>
                <a:gd name="T68" fmla="*/ 180 w 338"/>
                <a:gd name="T69" fmla="*/ 71 h 207"/>
                <a:gd name="T70" fmla="*/ 163 w 338"/>
                <a:gd name="T71" fmla="*/ 37 h 207"/>
                <a:gd name="T72" fmla="*/ 159 w 338"/>
                <a:gd name="T73" fmla="*/ 28 h 207"/>
                <a:gd name="T74" fmla="*/ 163 w 338"/>
                <a:gd name="T75" fmla="*/ 13 h 207"/>
                <a:gd name="T76" fmla="*/ 169 w 338"/>
                <a:gd name="T77" fmla="*/ 12 h 207"/>
                <a:gd name="T78" fmla="*/ 169 w 338"/>
                <a:gd name="T79" fmla="*/ 0 h 207"/>
                <a:gd name="T80" fmla="*/ 134 w 338"/>
                <a:gd name="T81" fmla="*/ 2 h 207"/>
                <a:gd name="T82" fmla="*/ 99 w 338"/>
                <a:gd name="T83" fmla="*/ 0 h 207"/>
                <a:gd name="T84" fmla="*/ 98 w 338"/>
                <a:gd name="T85" fmla="*/ 12 h 207"/>
                <a:gd name="T86" fmla="*/ 106 w 338"/>
                <a:gd name="T87" fmla="*/ 13 h 207"/>
                <a:gd name="T88" fmla="*/ 126 w 338"/>
                <a:gd name="T89" fmla="*/ 27 h 207"/>
                <a:gd name="T90" fmla="*/ 159 w 338"/>
                <a:gd name="T91" fmla="*/ 94 h 207"/>
                <a:gd name="T92" fmla="*/ 159 w 338"/>
                <a:gd name="T93" fmla="*/ 110 h 207"/>
                <a:gd name="T94" fmla="*/ 151 w 338"/>
                <a:gd name="T95" fmla="*/ 127 h 207"/>
                <a:gd name="T96" fmla="*/ 135 w 338"/>
                <a:gd name="T97" fmla="*/ 160 h 207"/>
                <a:gd name="T98" fmla="*/ 117 w 338"/>
                <a:gd name="T99" fmla="*/ 127 h 207"/>
                <a:gd name="T100" fmla="*/ 75 w 338"/>
                <a:gd name="T101" fmla="*/ 42 h 207"/>
                <a:gd name="T102" fmla="*/ 73 w 338"/>
                <a:gd name="T103" fmla="*/ 13 h 207"/>
                <a:gd name="T104" fmla="*/ 79 w 338"/>
                <a:gd name="T105" fmla="*/ 12 h 207"/>
                <a:gd name="T106" fmla="*/ 79 w 338"/>
                <a:gd name="T107" fmla="*/ 0 h 207"/>
                <a:gd name="T108" fmla="*/ 39 w 338"/>
                <a:gd name="T109" fmla="*/ 2 h 207"/>
                <a:gd name="T110" fmla="*/ 4 w 338"/>
                <a:gd name="T111" fmla="*/ 0 h 207"/>
                <a:gd name="T112" fmla="*/ 3 w 338"/>
                <a:gd name="T113" fmla="*/ 12 h 207"/>
                <a:gd name="T114" fmla="*/ 13 w 338"/>
                <a:gd name="T115" fmla="*/ 14 h 207"/>
                <a:gd name="T116" fmla="*/ 34 w 338"/>
                <a:gd name="T117" fmla="*/ 33 h 207"/>
                <a:gd name="T118" fmla="*/ 97 w 338"/>
                <a:gd name="T119" fmla="*/ 15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8" h="207">
                  <a:moveTo>
                    <a:pt x="97" y="157"/>
                  </a:moveTo>
                  <a:lnTo>
                    <a:pt x="97" y="157"/>
                  </a:lnTo>
                  <a:cubicBezTo>
                    <a:pt x="102" y="165"/>
                    <a:pt x="115" y="193"/>
                    <a:pt x="119" y="205"/>
                  </a:cubicBezTo>
                  <a:cubicBezTo>
                    <a:pt x="120" y="206"/>
                    <a:pt x="122" y="207"/>
                    <a:pt x="125" y="207"/>
                  </a:cubicBezTo>
                  <a:cubicBezTo>
                    <a:pt x="126" y="207"/>
                    <a:pt x="129" y="206"/>
                    <a:pt x="130" y="205"/>
                  </a:cubicBezTo>
                  <a:cubicBezTo>
                    <a:pt x="135" y="192"/>
                    <a:pt x="156" y="150"/>
                    <a:pt x="171" y="121"/>
                  </a:cubicBezTo>
                  <a:cubicBezTo>
                    <a:pt x="177" y="131"/>
                    <a:pt x="206" y="191"/>
                    <a:pt x="210" y="205"/>
                  </a:cubicBezTo>
                  <a:cubicBezTo>
                    <a:pt x="213" y="206"/>
                    <a:pt x="215" y="207"/>
                    <a:pt x="216" y="207"/>
                  </a:cubicBezTo>
                  <a:cubicBezTo>
                    <a:pt x="219" y="207"/>
                    <a:pt x="220" y="206"/>
                    <a:pt x="222" y="205"/>
                  </a:cubicBezTo>
                  <a:cubicBezTo>
                    <a:pt x="230" y="186"/>
                    <a:pt x="239" y="166"/>
                    <a:pt x="248" y="146"/>
                  </a:cubicBezTo>
                  <a:lnTo>
                    <a:pt x="291" y="52"/>
                  </a:lnTo>
                  <a:cubicBezTo>
                    <a:pt x="305" y="22"/>
                    <a:pt x="308" y="17"/>
                    <a:pt x="322" y="14"/>
                  </a:cubicBezTo>
                  <a:lnTo>
                    <a:pt x="335" y="12"/>
                  </a:lnTo>
                  <a:cubicBezTo>
                    <a:pt x="338" y="10"/>
                    <a:pt x="338" y="2"/>
                    <a:pt x="334" y="0"/>
                  </a:cubicBezTo>
                  <a:cubicBezTo>
                    <a:pt x="321" y="1"/>
                    <a:pt x="311" y="2"/>
                    <a:pt x="300" y="2"/>
                  </a:cubicBezTo>
                  <a:cubicBezTo>
                    <a:pt x="288" y="2"/>
                    <a:pt x="278" y="1"/>
                    <a:pt x="266" y="0"/>
                  </a:cubicBezTo>
                  <a:cubicBezTo>
                    <a:pt x="263" y="3"/>
                    <a:pt x="262" y="8"/>
                    <a:pt x="266" y="12"/>
                  </a:cubicBezTo>
                  <a:lnTo>
                    <a:pt x="275" y="13"/>
                  </a:lnTo>
                  <a:cubicBezTo>
                    <a:pt x="288" y="15"/>
                    <a:pt x="286" y="17"/>
                    <a:pt x="275" y="43"/>
                  </a:cubicBezTo>
                  <a:lnTo>
                    <a:pt x="242" y="119"/>
                  </a:lnTo>
                  <a:cubicBezTo>
                    <a:pt x="231" y="145"/>
                    <a:pt x="228" y="152"/>
                    <a:pt x="224" y="160"/>
                  </a:cubicBezTo>
                  <a:cubicBezTo>
                    <a:pt x="220" y="152"/>
                    <a:pt x="213" y="140"/>
                    <a:pt x="205" y="121"/>
                  </a:cubicBezTo>
                  <a:lnTo>
                    <a:pt x="192" y="95"/>
                  </a:lnTo>
                  <a:cubicBezTo>
                    <a:pt x="188" y="87"/>
                    <a:pt x="188" y="85"/>
                    <a:pt x="192" y="78"/>
                  </a:cubicBezTo>
                  <a:cubicBezTo>
                    <a:pt x="197" y="70"/>
                    <a:pt x="209" y="47"/>
                    <a:pt x="216" y="36"/>
                  </a:cubicBezTo>
                  <a:cubicBezTo>
                    <a:pt x="222" y="25"/>
                    <a:pt x="227" y="16"/>
                    <a:pt x="242" y="13"/>
                  </a:cubicBezTo>
                  <a:lnTo>
                    <a:pt x="249" y="12"/>
                  </a:lnTo>
                  <a:cubicBezTo>
                    <a:pt x="253" y="10"/>
                    <a:pt x="253" y="2"/>
                    <a:pt x="249" y="0"/>
                  </a:cubicBezTo>
                  <a:cubicBezTo>
                    <a:pt x="242" y="1"/>
                    <a:pt x="229" y="2"/>
                    <a:pt x="218" y="2"/>
                  </a:cubicBezTo>
                  <a:cubicBezTo>
                    <a:pt x="205" y="2"/>
                    <a:pt x="193" y="1"/>
                    <a:pt x="186" y="0"/>
                  </a:cubicBezTo>
                  <a:cubicBezTo>
                    <a:pt x="182" y="2"/>
                    <a:pt x="182" y="10"/>
                    <a:pt x="186" y="12"/>
                  </a:cubicBezTo>
                  <a:lnTo>
                    <a:pt x="194" y="13"/>
                  </a:lnTo>
                  <a:cubicBezTo>
                    <a:pt x="205" y="15"/>
                    <a:pt x="206" y="17"/>
                    <a:pt x="202" y="27"/>
                  </a:cubicBezTo>
                  <a:lnTo>
                    <a:pt x="194" y="44"/>
                  </a:lnTo>
                  <a:cubicBezTo>
                    <a:pt x="190" y="54"/>
                    <a:pt x="185" y="61"/>
                    <a:pt x="180" y="71"/>
                  </a:cubicBezTo>
                  <a:cubicBezTo>
                    <a:pt x="176" y="61"/>
                    <a:pt x="172" y="54"/>
                    <a:pt x="163" y="37"/>
                  </a:cubicBezTo>
                  <a:lnTo>
                    <a:pt x="159" y="28"/>
                  </a:lnTo>
                  <a:cubicBezTo>
                    <a:pt x="155" y="17"/>
                    <a:pt x="155" y="15"/>
                    <a:pt x="163" y="13"/>
                  </a:cubicBezTo>
                  <a:lnTo>
                    <a:pt x="169" y="12"/>
                  </a:lnTo>
                  <a:cubicBezTo>
                    <a:pt x="172" y="10"/>
                    <a:pt x="172" y="2"/>
                    <a:pt x="169" y="0"/>
                  </a:cubicBezTo>
                  <a:cubicBezTo>
                    <a:pt x="159" y="1"/>
                    <a:pt x="147" y="2"/>
                    <a:pt x="134" y="2"/>
                  </a:cubicBezTo>
                  <a:cubicBezTo>
                    <a:pt x="121" y="2"/>
                    <a:pt x="108" y="1"/>
                    <a:pt x="99" y="0"/>
                  </a:cubicBezTo>
                  <a:cubicBezTo>
                    <a:pt x="95" y="2"/>
                    <a:pt x="94" y="10"/>
                    <a:pt x="98" y="12"/>
                  </a:cubicBezTo>
                  <a:lnTo>
                    <a:pt x="106" y="13"/>
                  </a:lnTo>
                  <a:cubicBezTo>
                    <a:pt x="116" y="15"/>
                    <a:pt x="121" y="17"/>
                    <a:pt x="126" y="27"/>
                  </a:cubicBezTo>
                  <a:lnTo>
                    <a:pt x="159" y="94"/>
                  </a:lnTo>
                  <a:cubicBezTo>
                    <a:pt x="163" y="102"/>
                    <a:pt x="162" y="104"/>
                    <a:pt x="159" y="110"/>
                  </a:cubicBezTo>
                  <a:lnTo>
                    <a:pt x="151" y="127"/>
                  </a:lnTo>
                  <a:cubicBezTo>
                    <a:pt x="143" y="144"/>
                    <a:pt x="138" y="153"/>
                    <a:pt x="135" y="160"/>
                  </a:cubicBezTo>
                  <a:cubicBezTo>
                    <a:pt x="130" y="154"/>
                    <a:pt x="125" y="141"/>
                    <a:pt x="117" y="127"/>
                  </a:cubicBezTo>
                  <a:lnTo>
                    <a:pt x="75" y="42"/>
                  </a:lnTo>
                  <a:cubicBezTo>
                    <a:pt x="63" y="18"/>
                    <a:pt x="61" y="16"/>
                    <a:pt x="73" y="13"/>
                  </a:cubicBezTo>
                  <a:lnTo>
                    <a:pt x="79" y="12"/>
                  </a:lnTo>
                  <a:cubicBezTo>
                    <a:pt x="82" y="9"/>
                    <a:pt x="83" y="2"/>
                    <a:pt x="79" y="0"/>
                  </a:cubicBezTo>
                  <a:cubicBezTo>
                    <a:pt x="63" y="1"/>
                    <a:pt x="52" y="2"/>
                    <a:pt x="39" y="2"/>
                  </a:cubicBezTo>
                  <a:cubicBezTo>
                    <a:pt x="28" y="2"/>
                    <a:pt x="14" y="1"/>
                    <a:pt x="4" y="0"/>
                  </a:cubicBezTo>
                  <a:cubicBezTo>
                    <a:pt x="0" y="2"/>
                    <a:pt x="0" y="9"/>
                    <a:pt x="3" y="12"/>
                  </a:cubicBezTo>
                  <a:lnTo>
                    <a:pt x="13" y="14"/>
                  </a:lnTo>
                  <a:cubicBezTo>
                    <a:pt x="24" y="18"/>
                    <a:pt x="29" y="22"/>
                    <a:pt x="34" y="33"/>
                  </a:cubicBezTo>
                  <a:lnTo>
                    <a:pt x="97" y="157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black">
            <a:xfrm>
              <a:off x="2768888" y="6445331"/>
              <a:ext cx="71713" cy="138985"/>
            </a:xfrm>
            <a:custGeom>
              <a:avLst/>
              <a:gdLst>
                <a:gd name="T0" fmla="*/ 34 w 102"/>
                <a:gd name="T1" fmla="*/ 152 h 201"/>
                <a:gd name="T2" fmla="*/ 34 w 102"/>
                <a:gd name="T3" fmla="*/ 152 h 201"/>
                <a:gd name="T4" fmla="*/ 12 w 102"/>
                <a:gd name="T5" fmla="*/ 188 h 201"/>
                <a:gd name="T6" fmla="*/ 4 w 102"/>
                <a:gd name="T7" fmla="*/ 190 h 201"/>
                <a:gd name="T8" fmla="*/ 4 w 102"/>
                <a:gd name="T9" fmla="*/ 201 h 201"/>
                <a:gd name="T10" fmla="*/ 51 w 102"/>
                <a:gd name="T11" fmla="*/ 200 h 201"/>
                <a:gd name="T12" fmla="*/ 98 w 102"/>
                <a:gd name="T13" fmla="*/ 201 h 201"/>
                <a:gd name="T14" fmla="*/ 98 w 102"/>
                <a:gd name="T15" fmla="*/ 190 h 201"/>
                <a:gd name="T16" fmla="*/ 90 w 102"/>
                <a:gd name="T17" fmla="*/ 188 h 201"/>
                <a:gd name="T18" fmla="*/ 68 w 102"/>
                <a:gd name="T19" fmla="*/ 152 h 201"/>
                <a:gd name="T20" fmla="*/ 68 w 102"/>
                <a:gd name="T21" fmla="*/ 50 h 201"/>
                <a:gd name="T22" fmla="*/ 90 w 102"/>
                <a:gd name="T23" fmla="*/ 13 h 201"/>
                <a:gd name="T24" fmla="*/ 98 w 102"/>
                <a:gd name="T25" fmla="*/ 12 h 201"/>
                <a:gd name="T26" fmla="*/ 98 w 102"/>
                <a:gd name="T27" fmla="*/ 0 h 201"/>
                <a:gd name="T28" fmla="*/ 51 w 102"/>
                <a:gd name="T29" fmla="*/ 2 h 201"/>
                <a:gd name="T30" fmla="*/ 4 w 102"/>
                <a:gd name="T31" fmla="*/ 0 h 201"/>
                <a:gd name="T32" fmla="*/ 4 w 102"/>
                <a:gd name="T33" fmla="*/ 12 h 201"/>
                <a:gd name="T34" fmla="*/ 12 w 102"/>
                <a:gd name="T35" fmla="*/ 13 h 201"/>
                <a:gd name="T36" fmla="*/ 34 w 102"/>
                <a:gd name="T37" fmla="*/ 50 h 201"/>
                <a:gd name="T38" fmla="*/ 34 w 102"/>
                <a:gd name="T39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1">
                  <a:moveTo>
                    <a:pt x="34" y="152"/>
                  </a:moveTo>
                  <a:lnTo>
                    <a:pt x="34" y="152"/>
                  </a:lnTo>
                  <a:cubicBezTo>
                    <a:pt x="34" y="184"/>
                    <a:pt x="32" y="186"/>
                    <a:pt x="12" y="188"/>
                  </a:cubicBezTo>
                  <a:lnTo>
                    <a:pt x="4" y="190"/>
                  </a:lnTo>
                  <a:cubicBezTo>
                    <a:pt x="0" y="193"/>
                    <a:pt x="1" y="200"/>
                    <a:pt x="4" y="201"/>
                  </a:cubicBezTo>
                  <a:cubicBezTo>
                    <a:pt x="22" y="201"/>
                    <a:pt x="37" y="200"/>
                    <a:pt x="51" y="200"/>
                  </a:cubicBezTo>
                  <a:cubicBezTo>
                    <a:pt x="65" y="200"/>
                    <a:pt x="80" y="201"/>
                    <a:pt x="98" y="201"/>
                  </a:cubicBezTo>
                  <a:cubicBezTo>
                    <a:pt x="101" y="200"/>
                    <a:pt x="102" y="193"/>
                    <a:pt x="98" y="190"/>
                  </a:cubicBezTo>
                  <a:lnTo>
                    <a:pt x="90" y="188"/>
                  </a:lnTo>
                  <a:cubicBezTo>
                    <a:pt x="70" y="186"/>
                    <a:pt x="68" y="184"/>
                    <a:pt x="68" y="152"/>
                  </a:cubicBezTo>
                  <a:lnTo>
                    <a:pt x="68" y="50"/>
                  </a:lnTo>
                  <a:cubicBezTo>
                    <a:pt x="68" y="18"/>
                    <a:pt x="70" y="17"/>
                    <a:pt x="90" y="13"/>
                  </a:cubicBezTo>
                  <a:lnTo>
                    <a:pt x="98" y="12"/>
                  </a:lnTo>
                  <a:cubicBezTo>
                    <a:pt x="102" y="9"/>
                    <a:pt x="101" y="2"/>
                    <a:pt x="98" y="0"/>
                  </a:cubicBezTo>
                  <a:cubicBezTo>
                    <a:pt x="80" y="1"/>
                    <a:pt x="65" y="2"/>
                    <a:pt x="51" y="2"/>
                  </a:cubicBezTo>
                  <a:cubicBezTo>
                    <a:pt x="37" y="2"/>
                    <a:pt x="22" y="1"/>
                    <a:pt x="4" y="0"/>
                  </a:cubicBezTo>
                  <a:cubicBezTo>
                    <a:pt x="1" y="2"/>
                    <a:pt x="0" y="9"/>
                    <a:pt x="4" y="12"/>
                  </a:cubicBezTo>
                  <a:lnTo>
                    <a:pt x="12" y="13"/>
                  </a:lnTo>
                  <a:cubicBezTo>
                    <a:pt x="32" y="17"/>
                    <a:pt x="34" y="18"/>
                    <a:pt x="34" y="50"/>
                  </a:cubicBezTo>
                  <a:lnTo>
                    <a:pt x="34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black">
            <a:xfrm>
              <a:off x="2846014" y="6445331"/>
              <a:ext cx="169134" cy="144383"/>
            </a:xfrm>
            <a:custGeom>
              <a:avLst/>
              <a:gdLst>
                <a:gd name="T0" fmla="*/ 193 w 242"/>
                <a:gd name="T1" fmla="*/ 125 h 207"/>
                <a:gd name="T2" fmla="*/ 193 w 242"/>
                <a:gd name="T3" fmla="*/ 125 h 207"/>
                <a:gd name="T4" fmla="*/ 191 w 242"/>
                <a:gd name="T5" fmla="*/ 144 h 207"/>
                <a:gd name="T6" fmla="*/ 149 w 242"/>
                <a:gd name="T7" fmla="*/ 101 h 207"/>
                <a:gd name="T8" fmla="*/ 106 w 242"/>
                <a:gd name="T9" fmla="*/ 57 h 207"/>
                <a:gd name="T10" fmla="*/ 61 w 242"/>
                <a:gd name="T11" fmla="*/ 0 h 207"/>
                <a:gd name="T12" fmla="*/ 43 w 242"/>
                <a:gd name="T13" fmla="*/ 2 h 207"/>
                <a:gd name="T14" fmla="*/ 4 w 242"/>
                <a:gd name="T15" fmla="*/ 0 h 207"/>
                <a:gd name="T16" fmla="*/ 2 w 242"/>
                <a:gd name="T17" fmla="*/ 12 h 207"/>
                <a:gd name="T18" fmla="*/ 10 w 242"/>
                <a:gd name="T19" fmla="*/ 13 h 207"/>
                <a:gd name="T20" fmla="*/ 27 w 242"/>
                <a:gd name="T21" fmla="*/ 19 h 207"/>
                <a:gd name="T22" fmla="*/ 36 w 242"/>
                <a:gd name="T23" fmla="*/ 48 h 207"/>
                <a:gd name="T24" fmla="*/ 36 w 242"/>
                <a:gd name="T25" fmla="*/ 130 h 207"/>
                <a:gd name="T26" fmla="*/ 21 w 242"/>
                <a:gd name="T27" fmla="*/ 188 h 207"/>
                <a:gd name="T28" fmla="*/ 7 w 242"/>
                <a:gd name="T29" fmla="*/ 190 h 207"/>
                <a:gd name="T30" fmla="*/ 7 w 242"/>
                <a:gd name="T31" fmla="*/ 201 h 207"/>
                <a:gd name="T32" fmla="*/ 45 w 242"/>
                <a:gd name="T33" fmla="*/ 200 h 207"/>
                <a:gd name="T34" fmla="*/ 86 w 242"/>
                <a:gd name="T35" fmla="*/ 201 h 207"/>
                <a:gd name="T36" fmla="*/ 87 w 242"/>
                <a:gd name="T37" fmla="*/ 190 h 207"/>
                <a:gd name="T38" fmla="*/ 72 w 242"/>
                <a:gd name="T39" fmla="*/ 188 h 207"/>
                <a:gd name="T40" fmla="*/ 53 w 242"/>
                <a:gd name="T41" fmla="*/ 130 h 207"/>
                <a:gd name="T42" fmla="*/ 53 w 242"/>
                <a:gd name="T43" fmla="*/ 70 h 207"/>
                <a:gd name="T44" fmla="*/ 54 w 242"/>
                <a:gd name="T45" fmla="*/ 50 h 207"/>
                <a:gd name="T46" fmla="*/ 90 w 242"/>
                <a:gd name="T47" fmla="*/ 85 h 207"/>
                <a:gd name="T48" fmla="*/ 159 w 242"/>
                <a:gd name="T49" fmla="*/ 160 h 207"/>
                <a:gd name="T50" fmla="*/ 201 w 242"/>
                <a:gd name="T51" fmla="*/ 206 h 207"/>
                <a:gd name="T52" fmla="*/ 211 w 242"/>
                <a:gd name="T53" fmla="*/ 202 h 207"/>
                <a:gd name="T54" fmla="*/ 210 w 242"/>
                <a:gd name="T55" fmla="*/ 149 h 207"/>
                <a:gd name="T56" fmla="*/ 210 w 242"/>
                <a:gd name="T57" fmla="*/ 72 h 207"/>
                <a:gd name="T58" fmla="*/ 226 w 242"/>
                <a:gd name="T59" fmla="*/ 13 h 207"/>
                <a:gd name="T60" fmla="*/ 239 w 242"/>
                <a:gd name="T61" fmla="*/ 12 h 207"/>
                <a:gd name="T62" fmla="*/ 239 w 242"/>
                <a:gd name="T63" fmla="*/ 0 h 207"/>
                <a:gd name="T64" fmla="*/ 201 w 242"/>
                <a:gd name="T65" fmla="*/ 2 h 207"/>
                <a:gd name="T66" fmla="*/ 160 w 242"/>
                <a:gd name="T67" fmla="*/ 0 h 207"/>
                <a:gd name="T68" fmla="*/ 159 w 242"/>
                <a:gd name="T69" fmla="*/ 12 h 207"/>
                <a:gd name="T70" fmla="*/ 174 w 242"/>
                <a:gd name="T71" fmla="*/ 13 h 207"/>
                <a:gd name="T72" fmla="*/ 193 w 242"/>
                <a:gd name="T73" fmla="*/ 72 h 207"/>
                <a:gd name="T74" fmla="*/ 193 w 242"/>
                <a:gd name="T75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207">
                  <a:moveTo>
                    <a:pt x="193" y="125"/>
                  </a:moveTo>
                  <a:lnTo>
                    <a:pt x="193" y="125"/>
                  </a:lnTo>
                  <a:cubicBezTo>
                    <a:pt x="193" y="136"/>
                    <a:pt x="193" y="143"/>
                    <a:pt x="191" y="144"/>
                  </a:cubicBezTo>
                  <a:cubicBezTo>
                    <a:pt x="186" y="140"/>
                    <a:pt x="159" y="111"/>
                    <a:pt x="149" y="101"/>
                  </a:cubicBezTo>
                  <a:lnTo>
                    <a:pt x="106" y="57"/>
                  </a:lnTo>
                  <a:cubicBezTo>
                    <a:pt x="87" y="37"/>
                    <a:pt x="70" y="18"/>
                    <a:pt x="61" y="0"/>
                  </a:cubicBezTo>
                  <a:cubicBezTo>
                    <a:pt x="55" y="1"/>
                    <a:pt x="50" y="2"/>
                    <a:pt x="43" y="2"/>
                  </a:cubicBezTo>
                  <a:cubicBezTo>
                    <a:pt x="33" y="2"/>
                    <a:pt x="21" y="2"/>
                    <a:pt x="4" y="0"/>
                  </a:cubicBezTo>
                  <a:cubicBezTo>
                    <a:pt x="0" y="2"/>
                    <a:pt x="0" y="9"/>
                    <a:pt x="2" y="12"/>
                  </a:cubicBezTo>
                  <a:lnTo>
                    <a:pt x="10" y="13"/>
                  </a:lnTo>
                  <a:cubicBezTo>
                    <a:pt x="14" y="14"/>
                    <a:pt x="22" y="17"/>
                    <a:pt x="27" y="19"/>
                  </a:cubicBezTo>
                  <a:cubicBezTo>
                    <a:pt x="35" y="27"/>
                    <a:pt x="36" y="33"/>
                    <a:pt x="36" y="48"/>
                  </a:cubicBezTo>
                  <a:lnTo>
                    <a:pt x="36" y="130"/>
                  </a:lnTo>
                  <a:cubicBezTo>
                    <a:pt x="36" y="175"/>
                    <a:pt x="33" y="187"/>
                    <a:pt x="21" y="188"/>
                  </a:cubicBezTo>
                  <a:lnTo>
                    <a:pt x="7" y="190"/>
                  </a:lnTo>
                  <a:cubicBezTo>
                    <a:pt x="4" y="193"/>
                    <a:pt x="4" y="200"/>
                    <a:pt x="7" y="201"/>
                  </a:cubicBezTo>
                  <a:cubicBezTo>
                    <a:pt x="23" y="201"/>
                    <a:pt x="32" y="200"/>
                    <a:pt x="45" y="200"/>
                  </a:cubicBezTo>
                  <a:cubicBezTo>
                    <a:pt x="58" y="200"/>
                    <a:pt x="69" y="201"/>
                    <a:pt x="86" y="201"/>
                  </a:cubicBezTo>
                  <a:cubicBezTo>
                    <a:pt x="90" y="199"/>
                    <a:pt x="90" y="193"/>
                    <a:pt x="87" y="190"/>
                  </a:cubicBezTo>
                  <a:lnTo>
                    <a:pt x="72" y="188"/>
                  </a:lnTo>
                  <a:cubicBezTo>
                    <a:pt x="55" y="187"/>
                    <a:pt x="53" y="175"/>
                    <a:pt x="53" y="130"/>
                  </a:cubicBezTo>
                  <a:lnTo>
                    <a:pt x="53" y="70"/>
                  </a:lnTo>
                  <a:cubicBezTo>
                    <a:pt x="53" y="55"/>
                    <a:pt x="53" y="50"/>
                    <a:pt x="54" y="50"/>
                  </a:cubicBezTo>
                  <a:cubicBezTo>
                    <a:pt x="60" y="55"/>
                    <a:pt x="72" y="67"/>
                    <a:pt x="90" y="85"/>
                  </a:cubicBezTo>
                  <a:lnTo>
                    <a:pt x="159" y="160"/>
                  </a:lnTo>
                  <a:cubicBezTo>
                    <a:pt x="187" y="190"/>
                    <a:pt x="197" y="200"/>
                    <a:pt x="201" y="206"/>
                  </a:cubicBezTo>
                  <a:cubicBezTo>
                    <a:pt x="206" y="207"/>
                    <a:pt x="210" y="205"/>
                    <a:pt x="211" y="202"/>
                  </a:cubicBezTo>
                  <a:cubicBezTo>
                    <a:pt x="210" y="195"/>
                    <a:pt x="210" y="158"/>
                    <a:pt x="210" y="149"/>
                  </a:cubicBezTo>
                  <a:lnTo>
                    <a:pt x="210" y="72"/>
                  </a:lnTo>
                  <a:cubicBezTo>
                    <a:pt x="210" y="27"/>
                    <a:pt x="213" y="14"/>
                    <a:pt x="226" y="13"/>
                  </a:cubicBezTo>
                  <a:lnTo>
                    <a:pt x="239" y="12"/>
                  </a:lnTo>
                  <a:cubicBezTo>
                    <a:pt x="242" y="9"/>
                    <a:pt x="242" y="2"/>
                    <a:pt x="239" y="0"/>
                  </a:cubicBezTo>
                  <a:cubicBezTo>
                    <a:pt x="224" y="1"/>
                    <a:pt x="214" y="2"/>
                    <a:pt x="201" y="2"/>
                  </a:cubicBezTo>
                  <a:cubicBezTo>
                    <a:pt x="187" y="2"/>
                    <a:pt x="177" y="1"/>
                    <a:pt x="160" y="0"/>
                  </a:cubicBezTo>
                  <a:cubicBezTo>
                    <a:pt x="156" y="2"/>
                    <a:pt x="156" y="9"/>
                    <a:pt x="159" y="12"/>
                  </a:cubicBezTo>
                  <a:lnTo>
                    <a:pt x="174" y="13"/>
                  </a:lnTo>
                  <a:cubicBezTo>
                    <a:pt x="191" y="15"/>
                    <a:pt x="193" y="27"/>
                    <a:pt x="193" y="72"/>
                  </a:cubicBezTo>
                  <a:lnTo>
                    <a:pt x="193" y="125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black">
            <a:xfrm>
              <a:off x="3020560" y="6368416"/>
              <a:ext cx="213786" cy="221298"/>
            </a:xfrm>
            <a:custGeom>
              <a:avLst/>
              <a:gdLst>
                <a:gd name="T0" fmla="*/ 275 w 305"/>
                <a:gd name="T1" fmla="*/ 237 h 316"/>
                <a:gd name="T2" fmla="*/ 275 w 305"/>
                <a:gd name="T3" fmla="*/ 237 h 316"/>
                <a:gd name="T4" fmla="*/ 295 w 305"/>
                <a:gd name="T5" fmla="*/ 199 h 316"/>
                <a:gd name="T6" fmla="*/ 302 w 305"/>
                <a:gd name="T7" fmla="*/ 197 h 316"/>
                <a:gd name="T8" fmla="*/ 302 w 305"/>
                <a:gd name="T9" fmla="*/ 186 h 316"/>
                <a:gd name="T10" fmla="*/ 254 w 305"/>
                <a:gd name="T11" fmla="*/ 187 h 316"/>
                <a:gd name="T12" fmla="*/ 188 w 305"/>
                <a:gd name="T13" fmla="*/ 186 h 316"/>
                <a:gd name="T14" fmla="*/ 188 w 305"/>
                <a:gd name="T15" fmla="*/ 197 h 316"/>
                <a:gd name="T16" fmla="*/ 208 w 305"/>
                <a:gd name="T17" fmla="*/ 200 h 316"/>
                <a:gd name="T18" fmla="*/ 238 w 305"/>
                <a:gd name="T19" fmla="*/ 244 h 316"/>
                <a:gd name="T20" fmla="*/ 238 w 305"/>
                <a:gd name="T21" fmla="*/ 263 h 316"/>
                <a:gd name="T22" fmla="*/ 233 w 305"/>
                <a:gd name="T23" fmla="*/ 289 h 316"/>
                <a:gd name="T24" fmla="*/ 183 w 305"/>
                <a:gd name="T25" fmla="*/ 302 h 316"/>
                <a:gd name="T26" fmla="*/ 46 w 305"/>
                <a:gd name="T27" fmla="*/ 146 h 316"/>
                <a:gd name="T28" fmla="*/ 174 w 305"/>
                <a:gd name="T29" fmla="*/ 14 h 316"/>
                <a:gd name="T30" fmla="*/ 267 w 305"/>
                <a:gd name="T31" fmla="*/ 78 h 316"/>
                <a:gd name="T32" fmla="*/ 280 w 305"/>
                <a:gd name="T33" fmla="*/ 77 h 316"/>
                <a:gd name="T34" fmla="*/ 272 w 305"/>
                <a:gd name="T35" fmla="*/ 11 h 316"/>
                <a:gd name="T36" fmla="*/ 244 w 305"/>
                <a:gd name="T37" fmla="*/ 7 h 316"/>
                <a:gd name="T38" fmla="*/ 186 w 305"/>
                <a:gd name="T39" fmla="*/ 0 h 316"/>
                <a:gd name="T40" fmla="*/ 41 w 305"/>
                <a:gd name="T41" fmla="*/ 54 h 316"/>
                <a:gd name="T42" fmla="*/ 0 w 305"/>
                <a:gd name="T43" fmla="*/ 162 h 316"/>
                <a:gd name="T44" fmla="*/ 42 w 305"/>
                <a:gd name="T45" fmla="*/ 266 h 316"/>
                <a:gd name="T46" fmla="*/ 182 w 305"/>
                <a:gd name="T47" fmla="*/ 316 h 316"/>
                <a:gd name="T48" fmla="*/ 264 w 305"/>
                <a:gd name="T49" fmla="*/ 304 h 316"/>
                <a:gd name="T50" fmla="*/ 286 w 305"/>
                <a:gd name="T51" fmla="*/ 300 h 316"/>
                <a:gd name="T52" fmla="*/ 287 w 305"/>
                <a:gd name="T53" fmla="*/ 295 h 316"/>
                <a:gd name="T54" fmla="*/ 275 w 305"/>
                <a:gd name="T55" fmla="*/ 263 h 316"/>
                <a:gd name="T56" fmla="*/ 275 w 305"/>
                <a:gd name="T57" fmla="*/ 23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5" h="316">
                  <a:moveTo>
                    <a:pt x="275" y="237"/>
                  </a:moveTo>
                  <a:lnTo>
                    <a:pt x="275" y="237"/>
                  </a:lnTo>
                  <a:cubicBezTo>
                    <a:pt x="275" y="214"/>
                    <a:pt x="276" y="201"/>
                    <a:pt x="295" y="199"/>
                  </a:cubicBezTo>
                  <a:lnTo>
                    <a:pt x="302" y="197"/>
                  </a:lnTo>
                  <a:cubicBezTo>
                    <a:pt x="305" y="195"/>
                    <a:pt x="305" y="188"/>
                    <a:pt x="302" y="186"/>
                  </a:cubicBezTo>
                  <a:cubicBezTo>
                    <a:pt x="287" y="187"/>
                    <a:pt x="271" y="187"/>
                    <a:pt x="254" y="187"/>
                  </a:cubicBezTo>
                  <a:cubicBezTo>
                    <a:pt x="227" y="187"/>
                    <a:pt x="201" y="187"/>
                    <a:pt x="188" y="186"/>
                  </a:cubicBezTo>
                  <a:cubicBezTo>
                    <a:pt x="185" y="187"/>
                    <a:pt x="184" y="196"/>
                    <a:pt x="188" y="197"/>
                  </a:cubicBezTo>
                  <a:lnTo>
                    <a:pt x="208" y="200"/>
                  </a:lnTo>
                  <a:cubicBezTo>
                    <a:pt x="237" y="203"/>
                    <a:pt x="238" y="206"/>
                    <a:pt x="238" y="244"/>
                  </a:cubicBezTo>
                  <a:lnTo>
                    <a:pt x="238" y="263"/>
                  </a:lnTo>
                  <a:cubicBezTo>
                    <a:pt x="238" y="277"/>
                    <a:pt x="235" y="286"/>
                    <a:pt x="233" y="289"/>
                  </a:cubicBezTo>
                  <a:cubicBezTo>
                    <a:pt x="228" y="296"/>
                    <a:pt x="211" y="302"/>
                    <a:pt x="183" y="302"/>
                  </a:cubicBezTo>
                  <a:cubicBezTo>
                    <a:pt x="91" y="302"/>
                    <a:pt x="46" y="233"/>
                    <a:pt x="46" y="146"/>
                  </a:cubicBezTo>
                  <a:cubicBezTo>
                    <a:pt x="46" y="77"/>
                    <a:pt x="85" y="14"/>
                    <a:pt x="174" y="14"/>
                  </a:cubicBezTo>
                  <a:cubicBezTo>
                    <a:pt x="220" y="14"/>
                    <a:pt x="254" y="29"/>
                    <a:pt x="267" y="78"/>
                  </a:cubicBezTo>
                  <a:cubicBezTo>
                    <a:pt x="270" y="81"/>
                    <a:pt x="278" y="81"/>
                    <a:pt x="280" y="77"/>
                  </a:cubicBezTo>
                  <a:cubicBezTo>
                    <a:pt x="275" y="50"/>
                    <a:pt x="272" y="26"/>
                    <a:pt x="272" y="11"/>
                  </a:cubicBezTo>
                  <a:cubicBezTo>
                    <a:pt x="267" y="12"/>
                    <a:pt x="253" y="8"/>
                    <a:pt x="244" y="7"/>
                  </a:cubicBezTo>
                  <a:cubicBezTo>
                    <a:pt x="237" y="5"/>
                    <a:pt x="212" y="0"/>
                    <a:pt x="186" y="0"/>
                  </a:cubicBezTo>
                  <a:cubicBezTo>
                    <a:pt x="117" y="0"/>
                    <a:pt x="72" y="21"/>
                    <a:pt x="41" y="54"/>
                  </a:cubicBezTo>
                  <a:cubicBezTo>
                    <a:pt x="13" y="84"/>
                    <a:pt x="0" y="123"/>
                    <a:pt x="0" y="162"/>
                  </a:cubicBezTo>
                  <a:cubicBezTo>
                    <a:pt x="0" y="202"/>
                    <a:pt x="15" y="238"/>
                    <a:pt x="42" y="266"/>
                  </a:cubicBezTo>
                  <a:cubicBezTo>
                    <a:pt x="78" y="302"/>
                    <a:pt x="127" y="316"/>
                    <a:pt x="182" y="316"/>
                  </a:cubicBezTo>
                  <a:cubicBezTo>
                    <a:pt x="206" y="316"/>
                    <a:pt x="239" y="311"/>
                    <a:pt x="264" y="304"/>
                  </a:cubicBezTo>
                  <a:cubicBezTo>
                    <a:pt x="272" y="302"/>
                    <a:pt x="281" y="300"/>
                    <a:pt x="286" y="300"/>
                  </a:cubicBezTo>
                  <a:cubicBezTo>
                    <a:pt x="288" y="299"/>
                    <a:pt x="288" y="296"/>
                    <a:pt x="287" y="295"/>
                  </a:cubicBezTo>
                  <a:cubicBezTo>
                    <a:pt x="278" y="292"/>
                    <a:pt x="275" y="281"/>
                    <a:pt x="275" y="263"/>
                  </a:cubicBezTo>
                  <a:lnTo>
                    <a:pt x="275" y="237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black">
            <a:xfrm>
              <a:off x="3228934" y="6445331"/>
              <a:ext cx="150192" cy="141684"/>
            </a:xfrm>
            <a:custGeom>
              <a:avLst/>
              <a:gdLst>
                <a:gd name="T0" fmla="*/ 67 w 216"/>
                <a:gd name="T1" fmla="*/ 27 h 203"/>
                <a:gd name="T2" fmla="*/ 67 w 216"/>
                <a:gd name="T3" fmla="*/ 27 h 203"/>
                <a:gd name="T4" fmla="*/ 87 w 216"/>
                <a:gd name="T5" fmla="*/ 14 h 203"/>
                <a:gd name="T6" fmla="*/ 135 w 216"/>
                <a:gd name="T7" fmla="*/ 57 h 203"/>
                <a:gd name="T8" fmla="*/ 90 w 216"/>
                <a:gd name="T9" fmla="*/ 100 h 203"/>
                <a:gd name="T10" fmla="*/ 67 w 216"/>
                <a:gd name="T11" fmla="*/ 88 h 203"/>
                <a:gd name="T12" fmla="*/ 67 w 216"/>
                <a:gd name="T13" fmla="*/ 27 h 203"/>
                <a:gd name="T14" fmla="*/ 32 w 216"/>
                <a:gd name="T15" fmla="*/ 152 h 203"/>
                <a:gd name="T16" fmla="*/ 32 w 216"/>
                <a:gd name="T17" fmla="*/ 152 h 203"/>
                <a:gd name="T18" fmla="*/ 11 w 216"/>
                <a:gd name="T19" fmla="*/ 188 h 203"/>
                <a:gd name="T20" fmla="*/ 4 w 216"/>
                <a:gd name="T21" fmla="*/ 190 h 203"/>
                <a:gd name="T22" fmla="*/ 5 w 216"/>
                <a:gd name="T23" fmla="*/ 201 h 203"/>
                <a:gd name="T24" fmla="*/ 50 w 216"/>
                <a:gd name="T25" fmla="*/ 200 h 203"/>
                <a:gd name="T26" fmla="*/ 98 w 216"/>
                <a:gd name="T27" fmla="*/ 201 h 203"/>
                <a:gd name="T28" fmla="*/ 99 w 216"/>
                <a:gd name="T29" fmla="*/ 190 h 203"/>
                <a:gd name="T30" fmla="*/ 89 w 216"/>
                <a:gd name="T31" fmla="*/ 188 h 203"/>
                <a:gd name="T32" fmla="*/ 67 w 216"/>
                <a:gd name="T33" fmla="*/ 152 h 203"/>
                <a:gd name="T34" fmla="*/ 67 w 216"/>
                <a:gd name="T35" fmla="*/ 120 h 203"/>
                <a:gd name="T36" fmla="*/ 80 w 216"/>
                <a:gd name="T37" fmla="*/ 112 h 203"/>
                <a:gd name="T38" fmla="*/ 98 w 216"/>
                <a:gd name="T39" fmla="*/ 120 h 203"/>
                <a:gd name="T40" fmla="*/ 132 w 216"/>
                <a:gd name="T41" fmla="*/ 169 h 203"/>
                <a:gd name="T42" fmla="*/ 196 w 216"/>
                <a:gd name="T43" fmla="*/ 203 h 203"/>
                <a:gd name="T44" fmla="*/ 215 w 216"/>
                <a:gd name="T45" fmla="*/ 201 h 203"/>
                <a:gd name="T46" fmla="*/ 215 w 216"/>
                <a:gd name="T47" fmla="*/ 194 h 203"/>
                <a:gd name="T48" fmla="*/ 190 w 216"/>
                <a:gd name="T49" fmla="*/ 184 h 203"/>
                <a:gd name="T50" fmla="*/ 132 w 216"/>
                <a:gd name="T51" fmla="*/ 111 h 203"/>
                <a:gd name="T52" fmla="*/ 132 w 216"/>
                <a:gd name="T53" fmla="*/ 104 h 203"/>
                <a:gd name="T54" fmla="*/ 173 w 216"/>
                <a:gd name="T55" fmla="*/ 55 h 203"/>
                <a:gd name="T56" fmla="*/ 84 w 216"/>
                <a:gd name="T57" fmla="*/ 0 h 203"/>
                <a:gd name="T58" fmla="*/ 9 w 216"/>
                <a:gd name="T59" fmla="*/ 3 h 203"/>
                <a:gd name="T60" fmla="*/ 9 w 216"/>
                <a:gd name="T61" fmla="*/ 14 h 203"/>
                <a:gd name="T62" fmla="*/ 22 w 216"/>
                <a:gd name="T63" fmla="*/ 17 h 203"/>
                <a:gd name="T64" fmla="*/ 32 w 216"/>
                <a:gd name="T65" fmla="*/ 55 h 203"/>
                <a:gd name="T66" fmla="*/ 32 w 216"/>
                <a:gd name="T67" fmla="*/ 1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203">
                  <a:moveTo>
                    <a:pt x="67" y="27"/>
                  </a:moveTo>
                  <a:lnTo>
                    <a:pt x="67" y="27"/>
                  </a:lnTo>
                  <a:cubicBezTo>
                    <a:pt x="67" y="14"/>
                    <a:pt x="70" y="14"/>
                    <a:pt x="87" y="14"/>
                  </a:cubicBezTo>
                  <a:cubicBezTo>
                    <a:pt x="119" y="14"/>
                    <a:pt x="135" y="34"/>
                    <a:pt x="135" y="57"/>
                  </a:cubicBezTo>
                  <a:cubicBezTo>
                    <a:pt x="135" y="88"/>
                    <a:pt x="120" y="100"/>
                    <a:pt x="90" y="100"/>
                  </a:cubicBezTo>
                  <a:cubicBezTo>
                    <a:pt x="67" y="100"/>
                    <a:pt x="67" y="100"/>
                    <a:pt x="67" y="88"/>
                  </a:cubicBezTo>
                  <a:lnTo>
                    <a:pt x="67" y="27"/>
                  </a:lnTo>
                  <a:close/>
                  <a:moveTo>
                    <a:pt x="32" y="152"/>
                  </a:moveTo>
                  <a:lnTo>
                    <a:pt x="32" y="152"/>
                  </a:lnTo>
                  <a:cubicBezTo>
                    <a:pt x="32" y="184"/>
                    <a:pt x="30" y="185"/>
                    <a:pt x="11" y="188"/>
                  </a:cubicBezTo>
                  <a:lnTo>
                    <a:pt x="4" y="190"/>
                  </a:lnTo>
                  <a:cubicBezTo>
                    <a:pt x="0" y="192"/>
                    <a:pt x="0" y="200"/>
                    <a:pt x="5" y="201"/>
                  </a:cubicBezTo>
                  <a:cubicBezTo>
                    <a:pt x="21" y="201"/>
                    <a:pt x="35" y="200"/>
                    <a:pt x="50" y="200"/>
                  </a:cubicBezTo>
                  <a:cubicBezTo>
                    <a:pt x="64" y="200"/>
                    <a:pt x="79" y="201"/>
                    <a:pt x="98" y="201"/>
                  </a:cubicBezTo>
                  <a:cubicBezTo>
                    <a:pt x="102" y="200"/>
                    <a:pt x="102" y="193"/>
                    <a:pt x="99" y="190"/>
                  </a:cubicBezTo>
                  <a:lnTo>
                    <a:pt x="89" y="188"/>
                  </a:lnTo>
                  <a:cubicBezTo>
                    <a:pt x="69" y="186"/>
                    <a:pt x="67" y="184"/>
                    <a:pt x="67" y="152"/>
                  </a:cubicBezTo>
                  <a:lnTo>
                    <a:pt x="67" y="120"/>
                  </a:lnTo>
                  <a:cubicBezTo>
                    <a:pt x="67" y="113"/>
                    <a:pt x="68" y="112"/>
                    <a:pt x="80" y="112"/>
                  </a:cubicBezTo>
                  <a:cubicBezTo>
                    <a:pt x="87" y="112"/>
                    <a:pt x="94" y="114"/>
                    <a:pt x="98" y="120"/>
                  </a:cubicBezTo>
                  <a:cubicBezTo>
                    <a:pt x="107" y="134"/>
                    <a:pt x="120" y="154"/>
                    <a:pt x="132" y="169"/>
                  </a:cubicBezTo>
                  <a:cubicBezTo>
                    <a:pt x="152" y="195"/>
                    <a:pt x="168" y="203"/>
                    <a:pt x="196" y="203"/>
                  </a:cubicBezTo>
                  <a:cubicBezTo>
                    <a:pt x="204" y="203"/>
                    <a:pt x="210" y="203"/>
                    <a:pt x="215" y="201"/>
                  </a:cubicBezTo>
                  <a:cubicBezTo>
                    <a:pt x="216" y="200"/>
                    <a:pt x="216" y="195"/>
                    <a:pt x="215" y="194"/>
                  </a:cubicBezTo>
                  <a:cubicBezTo>
                    <a:pt x="208" y="193"/>
                    <a:pt x="199" y="191"/>
                    <a:pt x="190" y="184"/>
                  </a:cubicBezTo>
                  <a:cubicBezTo>
                    <a:pt x="175" y="172"/>
                    <a:pt x="155" y="150"/>
                    <a:pt x="132" y="111"/>
                  </a:cubicBezTo>
                  <a:cubicBezTo>
                    <a:pt x="131" y="109"/>
                    <a:pt x="130" y="106"/>
                    <a:pt x="132" y="104"/>
                  </a:cubicBezTo>
                  <a:cubicBezTo>
                    <a:pt x="150" y="98"/>
                    <a:pt x="173" y="84"/>
                    <a:pt x="173" y="55"/>
                  </a:cubicBezTo>
                  <a:cubicBezTo>
                    <a:pt x="173" y="7"/>
                    <a:pt x="127" y="0"/>
                    <a:pt x="84" y="0"/>
                  </a:cubicBezTo>
                  <a:cubicBezTo>
                    <a:pt x="59" y="0"/>
                    <a:pt x="34" y="1"/>
                    <a:pt x="9" y="3"/>
                  </a:cubicBezTo>
                  <a:cubicBezTo>
                    <a:pt x="4" y="4"/>
                    <a:pt x="5" y="14"/>
                    <a:pt x="9" y="14"/>
                  </a:cubicBezTo>
                  <a:lnTo>
                    <a:pt x="22" y="17"/>
                  </a:lnTo>
                  <a:cubicBezTo>
                    <a:pt x="32" y="18"/>
                    <a:pt x="32" y="25"/>
                    <a:pt x="32" y="55"/>
                  </a:cubicBezTo>
                  <a:lnTo>
                    <a:pt x="32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black">
            <a:xfrm>
              <a:off x="3356123" y="6442632"/>
              <a:ext cx="155604" cy="147082"/>
            </a:xfrm>
            <a:custGeom>
              <a:avLst/>
              <a:gdLst>
                <a:gd name="T0" fmla="*/ 110 w 224"/>
                <a:gd name="T1" fmla="*/ 13 h 212"/>
                <a:gd name="T2" fmla="*/ 110 w 224"/>
                <a:gd name="T3" fmla="*/ 13 h 212"/>
                <a:gd name="T4" fmla="*/ 183 w 224"/>
                <a:gd name="T5" fmla="*/ 112 h 212"/>
                <a:gd name="T6" fmla="*/ 115 w 224"/>
                <a:gd name="T7" fmla="*/ 198 h 212"/>
                <a:gd name="T8" fmla="*/ 40 w 224"/>
                <a:gd name="T9" fmla="*/ 100 h 212"/>
                <a:gd name="T10" fmla="*/ 110 w 224"/>
                <a:gd name="T11" fmla="*/ 13 h 212"/>
                <a:gd name="T12" fmla="*/ 113 w 224"/>
                <a:gd name="T13" fmla="*/ 0 h 212"/>
                <a:gd name="T14" fmla="*/ 113 w 224"/>
                <a:gd name="T15" fmla="*/ 0 h 212"/>
                <a:gd name="T16" fmla="*/ 0 w 224"/>
                <a:gd name="T17" fmla="*/ 107 h 212"/>
                <a:gd name="T18" fmla="*/ 113 w 224"/>
                <a:gd name="T19" fmla="*/ 212 h 212"/>
                <a:gd name="T20" fmla="*/ 224 w 224"/>
                <a:gd name="T21" fmla="*/ 105 h 212"/>
                <a:gd name="T22" fmla="*/ 113 w 224"/>
                <a:gd name="T2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212">
                  <a:moveTo>
                    <a:pt x="110" y="13"/>
                  </a:moveTo>
                  <a:lnTo>
                    <a:pt x="110" y="13"/>
                  </a:lnTo>
                  <a:cubicBezTo>
                    <a:pt x="160" y="13"/>
                    <a:pt x="183" y="63"/>
                    <a:pt x="183" y="112"/>
                  </a:cubicBezTo>
                  <a:cubicBezTo>
                    <a:pt x="183" y="175"/>
                    <a:pt x="150" y="198"/>
                    <a:pt x="115" y="198"/>
                  </a:cubicBezTo>
                  <a:cubicBezTo>
                    <a:pt x="62" y="198"/>
                    <a:pt x="40" y="148"/>
                    <a:pt x="40" y="100"/>
                  </a:cubicBezTo>
                  <a:cubicBezTo>
                    <a:pt x="40" y="36"/>
                    <a:pt x="77" y="13"/>
                    <a:pt x="110" y="13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cubicBezTo>
                    <a:pt x="47" y="0"/>
                    <a:pt x="0" y="47"/>
                    <a:pt x="0" y="107"/>
                  </a:cubicBezTo>
                  <a:cubicBezTo>
                    <a:pt x="0" y="165"/>
                    <a:pt x="42" y="212"/>
                    <a:pt x="113" y="212"/>
                  </a:cubicBezTo>
                  <a:cubicBezTo>
                    <a:pt x="177" y="212"/>
                    <a:pt x="224" y="167"/>
                    <a:pt x="224" y="105"/>
                  </a:cubicBezTo>
                  <a:cubicBezTo>
                    <a:pt x="224" y="49"/>
                    <a:pt x="186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black">
            <a:xfrm>
              <a:off x="3503609" y="6445331"/>
              <a:ext cx="163722" cy="144383"/>
            </a:xfrm>
            <a:custGeom>
              <a:avLst/>
              <a:gdLst>
                <a:gd name="T0" fmla="*/ 31 w 233"/>
                <a:gd name="T1" fmla="*/ 123 h 207"/>
                <a:gd name="T2" fmla="*/ 31 w 233"/>
                <a:gd name="T3" fmla="*/ 123 h 207"/>
                <a:gd name="T4" fmla="*/ 51 w 233"/>
                <a:gd name="T5" fmla="*/ 187 h 207"/>
                <a:gd name="T6" fmla="*/ 116 w 233"/>
                <a:gd name="T7" fmla="*/ 207 h 207"/>
                <a:gd name="T8" fmla="*/ 200 w 233"/>
                <a:gd name="T9" fmla="*/ 117 h 207"/>
                <a:gd name="T10" fmla="*/ 200 w 233"/>
                <a:gd name="T11" fmla="*/ 72 h 207"/>
                <a:gd name="T12" fmla="*/ 216 w 233"/>
                <a:gd name="T13" fmla="*/ 13 h 207"/>
                <a:gd name="T14" fmla="*/ 230 w 233"/>
                <a:gd name="T15" fmla="*/ 12 h 207"/>
                <a:gd name="T16" fmla="*/ 229 w 233"/>
                <a:gd name="T17" fmla="*/ 0 h 207"/>
                <a:gd name="T18" fmla="*/ 192 w 233"/>
                <a:gd name="T19" fmla="*/ 2 h 207"/>
                <a:gd name="T20" fmla="*/ 153 w 233"/>
                <a:gd name="T21" fmla="*/ 0 h 207"/>
                <a:gd name="T22" fmla="*/ 152 w 233"/>
                <a:gd name="T23" fmla="*/ 12 h 207"/>
                <a:gd name="T24" fmla="*/ 162 w 233"/>
                <a:gd name="T25" fmla="*/ 13 h 207"/>
                <a:gd name="T26" fmla="*/ 184 w 233"/>
                <a:gd name="T27" fmla="*/ 72 h 207"/>
                <a:gd name="T28" fmla="*/ 184 w 233"/>
                <a:gd name="T29" fmla="*/ 115 h 207"/>
                <a:gd name="T30" fmla="*/ 125 w 233"/>
                <a:gd name="T31" fmla="*/ 191 h 207"/>
                <a:gd name="T32" fmla="*/ 66 w 233"/>
                <a:gd name="T33" fmla="*/ 114 h 207"/>
                <a:gd name="T34" fmla="*/ 66 w 233"/>
                <a:gd name="T35" fmla="*/ 49 h 207"/>
                <a:gd name="T36" fmla="*/ 87 w 233"/>
                <a:gd name="T37" fmla="*/ 13 h 207"/>
                <a:gd name="T38" fmla="*/ 96 w 233"/>
                <a:gd name="T39" fmla="*/ 12 h 207"/>
                <a:gd name="T40" fmla="*/ 95 w 233"/>
                <a:gd name="T41" fmla="*/ 0 h 207"/>
                <a:gd name="T42" fmla="*/ 49 w 233"/>
                <a:gd name="T43" fmla="*/ 2 h 207"/>
                <a:gd name="T44" fmla="*/ 4 w 233"/>
                <a:gd name="T45" fmla="*/ 0 h 207"/>
                <a:gd name="T46" fmla="*/ 3 w 233"/>
                <a:gd name="T47" fmla="*/ 12 h 207"/>
                <a:gd name="T48" fmla="*/ 10 w 233"/>
                <a:gd name="T49" fmla="*/ 13 h 207"/>
                <a:gd name="T50" fmla="*/ 31 w 233"/>
                <a:gd name="T51" fmla="*/ 49 h 207"/>
                <a:gd name="T52" fmla="*/ 31 w 233"/>
                <a:gd name="T53" fmla="*/ 1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207">
                  <a:moveTo>
                    <a:pt x="31" y="123"/>
                  </a:moveTo>
                  <a:lnTo>
                    <a:pt x="31" y="123"/>
                  </a:lnTo>
                  <a:cubicBezTo>
                    <a:pt x="31" y="153"/>
                    <a:pt x="37" y="174"/>
                    <a:pt x="51" y="187"/>
                  </a:cubicBezTo>
                  <a:cubicBezTo>
                    <a:pt x="64" y="201"/>
                    <a:pt x="86" y="207"/>
                    <a:pt x="116" y="207"/>
                  </a:cubicBezTo>
                  <a:cubicBezTo>
                    <a:pt x="174" y="207"/>
                    <a:pt x="200" y="176"/>
                    <a:pt x="200" y="117"/>
                  </a:cubicBezTo>
                  <a:lnTo>
                    <a:pt x="200" y="72"/>
                  </a:lnTo>
                  <a:cubicBezTo>
                    <a:pt x="200" y="27"/>
                    <a:pt x="205" y="14"/>
                    <a:pt x="216" y="13"/>
                  </a:cubicBezTo>
                  <a:lnTo>
                    <a:pt x="230" y="12"/>
                  </a:lnTo>
                  <a:cubicBezTo>
                    <a:pt x="233" y="9"/>
                    <a:pt x="233" y="2"/>
                    <a:pt x="229" y="0"/>
                  </a:cubicBezTo>
                  <a:cubicBezTo>
                    <a:pt x="215" y="1"/>
                    <a:pt x="205" y="2"/>
                    <a:pt x="192" y="2"/>
                  </a:cubicBezTo>
                  <a:cubicBezTo>
                    <a:pt x="178" y="2"/>
                    <a:pt x="168" y="1"/>
                    <a:pt x="153" y="0"/>
                  </a:cubicBezTo>
                  <a:cubicBezTo>
                    <a:pt x="149" y="2"/>
                    <a:pt x="149" y="9"/>
                    <a:pt x="152" y="12"/>
                  </a:cubicBezTo>
                  <a:lnTo>
                    <a:pt x="162" y="13"/>
                  </a:lnTo>
                  <a:cubicBezTo>
                    <a:pt x="182" y="16"/>
                    <a:pt x="184" y="27"/>
                    <a:pt x="184" y="72"/>
                  </a:cubicBezTo>
                  <a:lnTo>
                    <a:pt x="184" y="115"/>
                  </a:lnTo>
                  <a:cubicBezTo>
                    <a:pt x="184" y="160"/>
                    <a:pt x="166" y="191"/>
                    <a:pt x="125" y="191"/>
                  </a:cubicBezTo>
                  <a:cubicBezTo>
                    <a:pt x="81" y="191"/>
                    <a:pt x="66" y="160"/>
                    <a:pt x="66" y="114"/>
                  </a:cubicBezTo>
                  <a:lnTo>
                    <a:pt x="66" y="49"/>
                  </a:lnTo>
                  <a:cubicBezTo>
                    <a:pt x="66" y="18"/>
                    <a:pt x="67" y="17"/>
                    <a:pt x="87" y="13"/>
                  </a:cubicBezTo>
                  <a:lnTo>
                    <a:pt x="96" y="12"/>
                  </a:lnTo>
                  <a:cubicBezTo>
                    <a:pt x="99" y="9"/>
                    <a:pt x="99" y="2"/>
                    <a:pt x="95" y="0"/>
                  </a:cubicBezTo>
                  <a:cubicBezTo>
                    <a:pt x="77" y="1"/>
                    <a:pt x="63" y="2"/>
                    <a:pt x="49" y="2"/>
                  </a:cubicBezTo>
                  <a:cubicBezTo>
                    <a:pt x="34" y="2"/>
                    <a:pt x="20" y="1"/>
                    <a:pt x="4" y="0"/>
                  </a:cubicBezTo>
                  <a:cubicBezTo>
                    <a:pt x="0" y="2"/>
                    <a:pt x="0" y="9"/>
                    <a:pt x="3" y="12"/>
                  </a:cubicBezTo>
                  <a:lnTo>
                    <a:pt x="10" y="13"/>
                  </a:lnTo>
                  <a:cubicBezTo>
                    <a:pt x="29" y="17"/>
                    <a:pt x="31" y="18"/>
                    <a:pt x="31" y="49"/>
                  </a:cubicBezTo>
                  <a:lnTo>
                    <a:pt x="31" y="123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black">
            <a:xfrm>
              <a:off x="3657860" y="6445331"/>
              <a:ext cx="119071" cy="138985"/>
            </a:xfrm>
            <a:custGeom>
              <a:avLst/>
              <a:gdLst>
                <a:gd name="T0" fmla="*/ 31 w 172"/>
                <a:gd name="T1" fmla="*/ 152 h 201"/>
                <a:gd name="T2" fmla="*/ 31 w 172"/>
                <a:gd name="T3" fmla="*/ 152 h 201"/>
                <a:gd name="T4" fmla="*/ 10 w 172"/>
                <a:gd name="T5" fmla="*/ 188 h 201"/>
                <a:gd name="T6" fmla="*/ 3 w 172"/>
                <a:gd name="T7" fmla="*/ 190 h 201"/>
                <a:gd name="T8" fmla="*/ 4 w 172"/>
                <a:gd name="T9" fmla="*/ 201 h 201"/>
                <a:gd name="T10" fmla="*/ 49 w 172"/>
                <a:gd name="T11" fmla="*/ 200 h 201"/>
                <a:gd name="T12" fmla="*/ 97 w 172"/>
                <a:gd name="T13" fmla="*/ 201 h 201"/>
                <a:gd name="T14" fmla="*/ 98 w 172"/>
                <a:gd name="T15" fmla="*/ 190 h 201"/>
                <a:gd name="T16" fmla="*/ 87 w 172"/>
                <a:gd name="T17" fmla="*/ 188 h 201"/>
                <a:gd name="T18" fmla="*/ 66 w 172"/>
                <a:gd name="T19" fmla="*/ 152 h 201"/>
                <a:gd name="T20" fmla="*/ 66 w 172"/>
                <a:gd name="T21" fmla="*/ 29 h 201"/>
                <a:gd name="T22" fmla="*/ 84 w 172"/>
                <a:gd name="T23" fmla="*/ 14 h 201"/>
                <a:gd name="T24" fmla="*/ 134 w 172"/>
                <a:gd name="T25" fmla="*/ 60 h 201"/>
                <a:gd name="T26" fmla="*/ 92 w 172"/>
                <a:gd name="T27" fmla="*/ 113 h 201"/>
                <a:gd name="T28" fmla="*/ 92 w 172"/>
                <a:gd name="T29" fmla="*/ 121 h 201"/>
                <a:gd name="T30" fmla="*/ 134 w 172"/>
                <a:gd name="T31" fmla="*/ 114 h 201"/>
                <a:gd name="T32" fmla="*/ 172 w 172"/>
                <a:gd name="T33" fmla="*/ 61 h 201"/>
                <a:gd name="T34" fmla="*/ 135 w 172"/>
                <a:gd name="T35" fmla="*/ 8 h 201"/>
                <a:gd name="T36" fmla="*/ 80 w 172"/>
                <a:gd name="T37" fmla="*/ 0 h 201"/>
                <a:gd name="T38" fmla="*/ 7 w 172"/>
                <a:gd name="T39" fmla="*/ 3 h 201"/>
                <a:gd name="T40" fmla="*/ 6 w 172"/>
                <a:gd name="T41" fmla="*/ 14 h 201"/>
                <a:gd name="T42" fmla="*/ 20 w 172"/>
                <a:gd name="T43" fmla="*/ 17 h 201"/>
                <a:gd name="T44" fmla="*/ 31 w 172"/>
                <a:gd name="T45" fmla="*/ 55 h 201"/>
                <a:gd name="T46" fmla="*/ 31 w 172"/>
                <a:gd name="T4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201">
                  <a:moveTo>
                    <a:pt x="31" y="152"/>
                  </a:moveTo>
                  <a:lnTo>
                    <a:pt x="31" y="152"/>
                  </a:lnTo>
                  <a:cubicBezTo>
                    <a:pt x="31" y="184"/>
                    <a:pt x="29" y="185"/>
                    <a:pt x="10" y="188"/>
                  </a:cubicBezTo>
                  <a:lnTo>
                    <a:pt x="3" y="190"/>
                  </a:lnTo>
                  <a:cubicBezTo>
                    <a:pt x="0" y="193"/>
                    <a:pt x="0" y="200"/>
                    <a:pt x="4" y="201"/>
                  </a:cubicBezTo>
                  <a:cubicBezTo>
                    <a:pt x="20" y="201"/>
                    <a:pt x="34" y="200"/>
                    <a:pt x="49" y="200"/>
                  </a:cubicBezTo>
                  <a:cubicBezTo>
                    <a:pt x="63" y="200"/>
                    <a:pt x="78" y="201"/>
                    <a:pt x="97" y="201"/>
                  </a:cubicBezTo>
                  <a:cubicBezTo>
                    <a:pt x="100" y="200"/>
                    <a:pt x="101" y="193"/>
                    <a:pt x="98" y="190"/>
                  </a:cubicBezTo>
                  <a:lnTo>
                    <a:pt x="87" y="188"/>
                  </a:lnTo>
                  <a:cubicBezTo>
                    <a:pt x="68" y="186"/>
                    <a:pt x="66" y="184"/>
                    <a:pt x="66" y="152"/>
                  </a:cubicBezTo>
                  <a:lnTo>
                    <a:pt x="66" y="29"/>
                  </a:lnTo>
                  <a:cubicBezTo>
                    <a:pt x="66" y="17"/>
                    <a:pt x="66" y="14"/>
                    <a:pt x="84" y="14"/>
                  </a:cubicBezTo>
                  <a:cubicBezTo>
                    <a:pt x="116" y="14"/>
                    <a:pt x="134" y="30"/>
                    <a:pt x="134" y="60"/>
                  </a:cubicBezTo>
                  <a:cubicBezTo>
                    <a:pt x="134" y="90"/>
                    <a:pt x="120" y="107"/>
                    <a:pt x="92" y="113"/>
                  </a:cubicBezTo>
                  <a:cubicBezTo>
                    <a:pt x="90" y="114"/>
                    <a:pt x="90" y="118"/>
                    <a:pt x="92" y="121"/>
                  </a:cubicBezTo>
                  <a:cubicBezTo>
                    <a:pt x="101" y="121"/>
                    <a:pt x="119" y="119"/>
                    <a:pt x="134" y="114"/>
                  </a:cubicBezTo>
                  <a:cubicBezTo>
                    <a:pt x="151" y="108"/>
                    <a:pt x="172" y="93"/>
                    <a:pt x="172" y="61"/>
                  </a:cubicBezTo>
                  <a:cubicBezTo>
                    <a:pt x="172" y="29"/>
                    <a:pt x="150" y="14"/>
                    <a:pt x="135" y="8"/>
                  </a:cubicBezTo>
                  <a:cubicBezTo>
                    <a:pt x="122" y="4"/>
                    <a:pt x="106" y="0"/>
                    <a:pt x="80" y="0"/>
                  </a:cubicBezTo>
                  <a:cubicBezTo>
                    <a:pt x="56" y="0"/>
                    <a:pt x="33" y="1"/>
                    <a:pt x="7" y="3"/>
                  </a:cubicBezTo>
                  <a:cubicBezTo>
                    <a:pt x="3" y="4"/>
                    <a:pt x="2" y="13"/>
                    <a:pt x="6" y="14"/>
                  </a:cubicBezTo>
                  <a:lnTo>
                    <a:pt x="20" y="17"/>
                  </a:lnTo>
                  <a:cubicBezTo>
                    <a:pt x="31" y="18"/>
                    <a:pt x="31" y="25"/>
                    <a:pt x="31" y="55"/>
                  </a:cubicBezTo>
                  <a:lnTo>
                    <a:pt x="31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black">
            <a:xfrm>
              <a:off x="3786402" y="6442632"/>
              <a:ext cx="37886" cy="37783"/>
            </a:xfrm>
            <a:custGeom>
              <a:avLst/>
              <a:gdLst>
                <a:gd name="T0" fmla="*/ 27 w 55"/>
                <a:gd name="T1" fmla="*/ 24 h 55"/>
                <a:gd name="T2" fmla="*/ 27 w 55"/>
                <a:gd name="T3" fmla="*/ 24 h 55"/>
                <a:gd name="T4" fmla="*/ 33 w 55"/>
                <a:gd name="T5" fmla="*/ 20 h 55"/>
                <a:gd name="T6" fmla="*/ 28 w 55"/>
                <a:gd name="T7" fmla="*/ 16 h 55"/>
                <a:gd name="T8" fmla="*/ 22 w 55"/>
                <a:gd name="T9" fmla="*/ 16 h 55"/>
                <a:gd name="T10" fmla="*/ 22 w 55"/>
                <a:gd name="T11" fmla="*/ 24 h 55"/>
                <a:gd name="T12" fmla="*/ 27 w 55"/>
                <a:gd name="T13" fmla="*/ 24 h 55"/>
                <a:gd name="T14" fmla="*/ 22 w 55"/>
                <a:gd name="T15" fmla="*/ 29 h 55"/>
                <a:gd name="T16" fmla="*/ 22 w 55"/>
                <a:gd name="T17" fmla="*/ 29 h 55"/>
                <a:gd name="T18" fmla="*/ 22 w 55"/>
                <a:gd name="T19" fmla="*/ 43 h 55"/>
                <a:gd name="T20" fmla="*/ 17 w 55"/>
                <a:gd name="T21" fmla="*/ 43 h 55"/>
                <a:gd name="T22" fmla="*/ 17 w 55"/>
                <a:gd name="T23" fmla="*/ 11 h 55"/>
                <a:gd name="T24" fmla="*/ 27 w 55"/>
                <a:gd name="T25" fmla="*/ 11 h 55"/>
                <a:gd name="T26" fmla="*/ 39 w 55"/>
                <a:gd name="T27" fmla="*/ 20 h 55"/>
                <a:gd name="T28" fmla="*/ 33 w 55"/>
                <a:gd name="T29" fmla="*/ 28 h 55"/>
                <a:gd name="T30" fmla="*/ 33 w 55"/>
                <a:gd name="T31" fmla="*/ 28 h 55"/>
                <a:gd name="T32" fmla="*/ 38 w 55"/>
                <a:gd name="T33" fmla="*/ 34 h 55"/>
                <a:gd name="T34" fmla="*/ 40 w 55"/>
                <a:gd name="T35" fmla="*/ 43 h 55"/>
                <a:gd name="T36" fmla="*/ 34 w 55"/>
                <a:gd name="T37" fmla="*/ 43 h 55"/>
                <a:gd name="T38" fmla="*/ 32 w 55"/>
                <a:gd name="T39" fmla="*/ 38 h 55"/>
                <a:gd name="T40" fmla="*/ 31 w 55"/>
                <a:gd name="T41" fmla="*/ 31 h 55"/>
                <a:gd name="T42" fmla="*/ 26 w 55"/>
                <a:gd name="T43" fmla="*/ 29 h 55"/>
                <a:gd name="T44" fmla="*/ 22 w 55"/>
                <a:gd name="T45" fmla="*/ 29 h 55"/>
                <a:gd name="T46" fmla="*/ 50 w 55"/>
                <a:gd name="T47" fmla="*/ 28 h 55"/>
                <a:gd name="T48" fmla="*/ 50 w 55"/>
                <a:gd name="T49" fmla="*/ 28 h 55"/>
                <a:gd name="T50" fmla="*/ 28 w 55"/>
                <a:gd name="T51" fmla="*/ 5 h 55"/>
                <a:gd name="T52" fmla="*/ 5 w 55"/>
                <a:gd name="T53" fmla="*/ 28 h 55"/>
                <a:gd name="T54" fmla="*/ 28 w 55"/>
                <a:gd name="T55" fmla="*/ 50 h 55"/>
                <a:gd name="T56" fmla="*/ 50 w 55"/>
                <a:gd name="T57" fmla="*/ 28 h 55"/>
                <a:gd name="T58" fmla="*/ 0 w 55"/>
                <a:gd name="T59" fmla="*/ 28 h 55"/>
                <a:gd name="T60" fmla="*/ 0 w 55"/>
                <a:gd name="T61" fmla="*/ 28 h 55"/>
                <a:gd name="T62" fmla="*/ 28 w 55"/>
                <a:gd name="T63" fmla="*/ 0 h 55"/>
                <a:gd name="T64" fmla="*/ 55 w 55"/>
                <a:gd name="T65" fmla="*/ 28 h 55"/>
                <a:gd name="T66" fmla="*/ 28 w 55"/>
                <a:gd name="T67" fmla="*/ 55 h 55"/>
                <a:gd name="T68" fmla="*/ 0 w 55"/>
                <a:gd name="T6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55">
                  <a:moveTo>
                    <a:pt x="27" y="24"/>
                  </a:moveTo>
                  <a:lnTo>
                    <a:pt x="27" y="24"/>
                  </a:lnTo>
                  <a:cubicBezTo>
                    <a:pt x="32" y="24"/>
                    <a:pt x="33" y="22"/>
                    <a:pt x="33" y="20"/>
                  </a:cubicBezTo>
                  <a:cubicBezTo>
                    <a:pt x="33" y="17"/>
                    <a:pt x="32" y="16"/>
                    <a:pt x="28" y="16"/>
                  </a:cubicBezTo>
                  <a:lnTo>
                    <a:pt x="22" y="16"/>
                  </a:lnTo>
                  <a:lnTo>
                    <a:pt x="22" y="24"/>
                  </a:lnTo>
                  <a:lnTo>
                    <a:pt x="27" y="24"/>
                  </a:lnTo>
                  <a:close/>
                  <a:moveTo>
                    <a:pt x="22" y="29"/>
                  </a:moveTo>
                  <a:lnTo>
                    <a:pt x="22" y="29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7" y="11"/>
                  </a:lnTo>
                  <a:lnTo>
                    <a:pt x="27" y="11"/>
                  </a:lnTo>
                  <a:cubicBezTo>
                    <a:pt x="33" y="11"/>
                    <a:pt x="39" y="13"/>
                    <a:pt x="39" y="20"/>
                  </a:cubicBezTo>
                  <a:cubicBezTo>
                    <a:pt x="39" y="24"/>
                    <a:pt x="37" y="27"/>
                    <a:pt x="33" y="28"/>
                  </a:cubicBezTo>
                  <a:lnTo>
                    <a:pt x="33" y="28"/>
                  </a:lnTo>
                  <a:cubicBezTo>
                    <a:pt x="37" y="29"/>
                    <a:pt x="38" y="31"/>
                    <a:pt x="38" y="34"/>
                  </a:cubicBezTo>
                  <a:cubicBezTo>
                    <a:pt x="38" y="37"/>
                    <a:pt x="39" y="40"/>
                    <a:pt x="40" y="43"/>
                  </a:cubicBezTo>
                  <a:lnTo>
                    <a:pt x="34" y="43"/>
                  </a:lnTo>
                  <a:cubicBezTo>
                    <a:pt x="33" y="42"/>
                    <a:pt x="33" y="39"/>
                    <a:pt x="32" y="38"/>
                  </a:cubicBezTo>
                  <a:cubicBezTo>
                    <a:pt x="32" y="35"/>
                    <a:pt x="32" y="32"/>
                    <a:pt x="31" y="31"/>
                  </a:cubicBezTo>
                  <a:cubicBezTo>
                    <a:pt x="29" y="29"/>
                    <a:pt x="28" y="30"/>
                    <a:pt x="26" y="29"/>
                  </a:cubicBezTo>
                  <a:lnTo>
                    <a:pt x="22" y="29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cubicBezTo>
                    <a:pt x="50" y="15"/>
                    <a:pt x="40" y="5"/>
                    <a:pt x="28" y="5"/>
                  </a:cubicBezTo>
                  <a:cubicBezTo>
                    <a:pt x="15" y="5"/>
                    <a:pt x="5" y="15"/>
                    <a:pt x="5" y="28"/>
                  </a:cubicBezTo>
                  <a:cubicBezTo>
                    <a:pt x="5" y="40"/>
                    <a:pt x="15" y="50"/>
                    <a:pt x="28" y="50"/>
                  </a:cubicBezTo>
                  <a:cubicBezTo>
                    <a:pt x="40" y="50"/>
                    <a:pt x="50" y="40"/>
                    <a:pt x="50" y="28"/>
                  </a:cubicBezTo>
                  <a:close/>
                  <a:moveTo>
                    <a:pt x="0" y="28"/>
                  </a:moveTo>
                  <a:lnTo>
                    <a:pt x="0" y="28"/>
                  </a:lnTo>
                  <a:cubicBezTo>
                    <a:pt x="0" y="13"/>
                    <a:pt x="12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ubicBezTo>
                    <a:pt x="12" y="55"/>
                    <a:pt x="0" y="43"/>
                    <a:pt x="0" y="28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3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56379"/>
            <a:ext cx="9144000" cy="371246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54063" y="4868623"/>
            <a:ext cx="7772400" cy="6400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48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063" y="6034665"/>
            <a:ext cx="7772400" cy="3657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60658" y="470111"/>
            <a:ext cx="4533900" cy="33832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47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642937"/>
            <a:ext cx="8251031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lIns="0" tIns="0" rIns="0" bIns="0"/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6485" y="2143125"/>
            <a:ext cx="8251031" cy="2571750"/>
          </a:xfrm>
          <a:prstGeom prst="rect">
            <a:avLst/>
          </a:prstGeom>
        </p:spPr>
        <p:txBody>
          <a:bodyPr lIns="64291" tIns="32146" rIns="64291" bIns="32146" anchor="ctr"/>
          <a:lstStyle>
            <a:lvl1pPr algn="ctr">
              <a:spcBef>
                <a:spcPts val="0"/>
              </a:spcBef>
              <a:defRPr sz="2500" b="0" baseline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3F081C-031C-4904-BE22-622A59B81D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2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1660922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lIns="0" tIns="0" rIns="0" bIns="0"/>
          <a:lstStyle>
            <a:lvl1pPr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0C10D2-DDF0-4775-A911-253CD6E38D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10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428" y="161413"/>
            <a:ext cx="7887146" cy="813039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8427" y="1240869"/>
            <a:ext cx="3696891" cy="367347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en-US" sz="2500" baseline="0" smtClean="0">
                <a:solidFill>
                  <a:schemeClr val="bg1"/>
                </a:solidFill>
              </a:defRPr>
            </a:lvl1pPr>
            <a:lvl2pPr>
              <a:defRPr lang="en-US" sz="2200" baseline="0" smtClean="0">
                <a:solidFill>
                  <a:schemeClr val="bg1"/>
                </a:solidFill>
              </a:defRPr>
            </a:lvl2pPr>
            <a:lvl3pPr>
              <a:defRPr lang="en-US" sz="2000" smtClean="0">
                <a:solidFill>
                  <a:schemeClr val="bg1"/>
                </a:solidFill>
              </a:defRPr>
            </a:lvl3pPr>
            <a:lvl4pPr>
              <a:defRPr lang="en-US" sz="1700" smtClean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FEA631-DEF8-4F20-B08F-0B29F37535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7897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Layou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&quot;&quot;"/>
          <p:cNvSpPr>
            <a:spLocks/>
          </p:cNvSpPr>
          <p:nvPr userDrawn="1"/>
        </p:nvSpPr>
        <p:spPr bwMode="auto">
          <a:xfrm>
            <a:off x="0" y="0"/>
            <a:ext cx="9161463" cy="6870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69000">
                <a:schemeClr val="accent2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defTabSz="410751" eaLnBrk="1">
              <a:defRPr/>
            </a:pPr>
            <a:endParaRPr lang="en-US" sz="1500" dirty="0">
              <a:solidFill>
                <a:srgbClr val="5C6670"/>
              </a:solidFill>
              <a:latin typeface="Trebuchet MS" pitchFamily="-100" charset="0"/>
              <a:sym typeface="Trebuchet MS" pitchFamily="-100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428" y="161413"/>
            <a:ext cx="7887146" cy="813039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8427" y="1240869"/>
            <a:ext cx="3696891" cy="367347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en-US" sz="2500" baseline="0" smtClean="0">
                <a:solidFill>
                  <a:schemeClr val="bg1"/>
                </a:solidFill>
              </a:defRPr>
            </a:lvl1pPr>
            <a:lvl2pPr>
              <a:defRPr lang="en-US" sz="2200" baseline="0" smtClean="0">
                <a:solidFill>
                  <a:schemeClr val="bg1"/>
                </a:solidFill>
              </a:defRPr>
            </a:lvl2pPr>
            <a:lvl3pPr>
              <a:defRPr lang="en-US" sz="2000" smtClean="0">
                <a:solidFill>
                  <a:schemeClr val="bg1"/>
                </a:solidFill>
              </a:defRPr>
            </a:lvl3pPr>
            <a:lvl4pPr>
              <a:defRPr lang="en-US" sz="1700" smtClean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hangingPunct="1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603119-1764-4A97-8070-4E3053B66D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8317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428" y="161413"/>
            <a:ext cx="7887146" cy="813039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8427" y="1240869"/>
            <a:ext cx="3696891" cy="3673475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en-US" sz="2500" baseline="0" smtClean="0">
                <a:solidFill>
                  <a:schemeClr val="tx1"/>
                </a:solidFill>
              </a:defRPr>
            </a:lvl1pPr>
            <a:lvl2pPr>
              <a:defRPr lang="en-US" sz="2200" baseline="0" smtClean="0">
                <a:solidFill>
                  <a:schemeClr val="tx1"/>
                </a:solidFill>
              </a:defRPr>
            </a:lvl2pPr>
            <a:lvl3pPr>
              <a:defRPr lang="en-US" sz="2000" smtClean="0">
                <a:solidFill>
                  <a:schemeClr val="tx1"/>
                </a:solidFill>
              </a:defRPr>
            </a:lvl3pPr>
            <a:lvl4pPr>
              <a:defRPr lang="en-US" sz="1700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729CF1-9F12-422A-A5FE-A0E2A9B6F0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4258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446485" y="1660923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1929" y="3643313"/>
            <a:ext cx="6860143" cy="816531"/>
          </a:xfrm>
          <a:prstGeom prst="rect">
            <a:avLst/>
          </a:prstGeom>
        </p:spPr>
        <p:txBody>
          <a:bodyPr lIns="64288" tIns="32144" rIns="64288" bIns="32144"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2547" y="4815915"/>
            <a:ext cx="4769525" cy="411480"/>
          </a:xfrm>
          <a:prstGeom prst="rect">
            <a:avLst/>
          </a:prstGeom>
        </p:spPr>
        <p:txBody>
          <a:bodyPr lIns="64288" tIns="32144" rIns="64288" bIns="32144" anchor="ctr"/>
          <a:lstStyle>
            <a:lvl1pPr marL="0" algn="r">
              <a:spcBef>
                <a:spcPts val="0"/>
              </a:spcBef>
              <a:defRPr sz="17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945188" y="5259388"/>
            <a:ext cx="2057400" cy="365125"/>
          </a:xfrm>
        </p:spPr>
        <p:txBody>
          <a:bodyPr/>
          <a:lstStyle>
            <a:lvl1pPr defTabSz="914400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6F7D10-6331-440C-B28F-E107D1FF41E4}" type="datetime7">
              <a:rPr lang="en-US"/>
              <a:pPr>
                <a:defRPr/>
              </a:pPr>
              <a:t>Apr-20</a:t>
            </a:fld>
            <a:endParaRPr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AA7BE1-271F-44E6-BAC3-300458D3F8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289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-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" descr="&quot;&quot;"/>
          <p:cNvSpPr>
            <a:spLocks/>
          </p:cNvSpPr>
          <p:nvPr userDrawn="1"/>
        </p:nvSpPr>
        <p:spPr bwMode="auto">
          <a:xfrm>
            <a:off x="0" y="481013"/>
            <a:ext cx="9161463" cy="1285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A1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/>
          </p:nvPr>
        </p:nvSpPr>
        <p:spPr>
          <a:xfrm>
            <a:off x="446484" y="481113"/>
            <a:ext cx="1285875" cy="1285875"/>
          </a:xfrm>
          <a:prstGeom prst="rect">
            <a:avLst/>
          </a:prstGeom>
        </p:spPr>
        <p:txBody>
          <a:bodyPr lIns="64288" tIns="32144" rIns="64288" bIns="32144"/>
          <a:lstStyle>
            <a:lvl1pPr marL="0" indent="0">
              <a:defRPr lang="en-US" sz="15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/>
          </p:nvPr>
        </p:nvSpPr>
        <p:spPr>
          <a:xfrm>
            <a:off x="3929063" y="482204"/>
            <a:ext cx="1285875" cy="1285875"/>
          </a:xfrm>
          <a:prstGeom prst="rect">
            <a:avLst/>
          </a:prstGeom>
        </p:spPr>
        <p:txBody>
          <a:bodyPr lIns="64288" tIns="32144" rIns="64288" bIns="32144"/>
          <a:lstStyle>
            <a:lvl1pPr marL="0" marR="0" indent="0" algn="l" defTabSz="410730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/>
          </p:nvPr>
        </p:nvSpPr>
        <p:spPr>
          <a:xfrm>
            <a:off x="7411641" y="481113"/>
            <a:ext cx="1285875" cy="1285875"/>
          </a:xfrm>
          <a:prstGeom prst="rect">
            <a:avLst/>
          </a:prstGeom>
        </p:spPr>
        <p:txBody>
          <a:bodyPr lIns="64288" tIns="32144" rIns="64288" bIns="32144"/>
          <a:lstStyle>
            <a:lvl1pPr marL="0" marR="0" indent="0" algn="l" defTabSz="410730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446485" y="1660923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1929" y="3643313"/>
            <a:ext cx="6860143" cy="816531"/>
          </a:xfrm>
          <a:prstGeom prst="rect">
            <a:avLst/>
          </a:prstGeom>
        </p:spPr>
        <p:txBody>
          <a:bodyPr lIns="64288" tIns="32144" rIns="64288" bIns="32144"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2547" y="4815915"/>
            <a:ext cx="4769525" cy="411480"/>
          </a:xfrm>
          <a:prstGeom prst="rect">
            <a:avLst/>
          </a:prstGeom>
        </p:spPr>
        <p:txBody>
          <a:bodyPr lIns="64288" tIns="32144" rIns="64288" bIns="32144" anchor="ctr"/>
          <a:lstStyle>
            <a:lvl1pPr marL="0" algn="r">
              <a:spcBef>
                <a:spcPts val="0"/>
              </a:spcBef>
              <a:defRPr sz="17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7"/>
          </p:nvPr>
        </p:nvSpPr>
        <p:spPr>
          <a:xfrm>
            <a:off x="5945188" y="5259388"/>
            <a:ext cx="2057400" cy="365125"/>
          </a:xfrm>
        </p:spPr>
        <p:txBody>
          <a:bodyPr/>
          <a:lstStyle>
            <a:lvl1pPr defTabSz="914400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E569EAF-1E05-4277-9239-4445C588CEAC}" type="datetime7">
              <a:rPr lang="en-US"/>
              <a:pPr>
                <a:defRPr/>
              </a:pPr>
              <a:t>Apr-20</a:t>
            </a:fld>
            <a:endParaRPr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8D6A61-12E2-440C-9A7D-60479D2CF6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294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 2-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 descr="&quot;&quot;"/>
          <p:cNvSpPr>
            <a:spLocks/>
          </p:cNvSpPr>
          <p:nvPr userDrawn="1"/>
        </p:nvSpPr>
        <p:spPr bwMode="auto">
          <a:xfrm rot="5400000">
            <a:off x="-2359818" y="2359818"/>
            <a:ext cx="6108700" cy="1389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A1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7"/>
          </p:nvPr>
        </p:nvSpPr>
        <p:spPr>
          <a:xfrm>
            <a:off x="-25717" y="368600"/>
            <a:ext cx="1414463" cy="1414463"/>
          </a:xfrm>
          <a:prstGeom prst="rect">
            <a:avLst/>
          </a:prstGeom>
        </p:spPr>
        <p:txBody>
          <a:bodyPr lIns="64288" tIns="32144" rIns="64288" bIns="32144"/>
          <a:lstStyle>
            <a:lvl1pPr marL="0" indent="0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/>
          </p:nvPr>
        </p:nvSpPr>
        <p:spPr>
          <a:xfrm>
            <a:off x="-25717" y="2351536"/>
            <a:ext cx="1414463" cy="1414463"/>
          </a:xfrm>
          <a:prstGeom prst="rect">
            <a:avLst/>
          </a:prstGeom>
        </p:spPr>
        <p:txBody>
          <a:bodyPr lIns="64288" tIns="32144" rIns="64288" bIns="32144"/>
          <a:lstStyle>
            <a:lvl1pPr marL="0" indent="0"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8"/>
          </p:nvPr>
        </p:nvSpPr>
        <p:spPr>
          <a:xfrm>
            <a:off x="-25717" y="4334471"/>
            <a:ext cx="1414463" cy="1414463"/>
          </a:xfrm>
          <a:prstGeom prst="rect">
            <a:avLst/>
          </a:prstGeom>
        </p:spPr>
        <p:txBody>
          <a:bodyPr lIns="64288" tIns="32144" rIns="64288" bIns="32144"/>
          <a:lstStyle>
            <a:lvl1pPr marL="0" indent="0"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446485" y="1660923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anchor="b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37373" y="3643313"/>
            <a:ext cx="6860143" cy="816531"/>
          </a:xfrm>
          <a:prstGeom prst="rect">
            <a:avLst/>
          </a:prstGeom>
        </p:spPr>
        <p:txBody>
          <a:bodyPr lIns="64288" tIns="32144" rIns="64288" bIns="32144"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27991" y="4815915"/>
            <a:ext cx="4769525" cy="411480"/>
          </a:xfrm>
          <a:prstGeom prst="rect">
            <a:avLst/>
          </a:prstGeom>
        </p:spPr>
        <p:txBody>
          <a:bodyPr lIns="64288" tIns="32144" rIns="64288" bIns="32144" anchor="ctr"/>
          <a:lstStyle>
            <a:lvl1pPr marL="0" algn="r">
              <a:spcBef>
                <a:spcPts val="0"/>
              </a:spcBef>
              <a:defRPr sz="17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0"/>
          </p:nvPr>
        </p:nvSpPr>
        <p:spPr>
          <a:xfrm>
            <a:off x="6642100" y="5259388"/>
            <a:ext cx="2057400" cy="365125"/>
          </a:xfrm>
        </p:spPr>
        <p:txBody>
          <a:bodyPr/>
          <a:lstStyle>
            <a:lvl1pPr defTabSz="914400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320333-F002-40E6-8A7D-0082D3C107CF}" type="datetime7">
              <a:rPr lang="en-US"/>
              <a:pPr>
                <a:defRPr/>
              </a:pPr>
              <a:t>Apr-20</a:t>
            </a:fld>
            <a:endParaRPr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315EE3-FBB5-4D24-B222-88F35745DF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87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628650" y="642938"/>
            <a:ext cx="76612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>
              <a:defRPr/>
            </a:pPr>
            <a:r>
              <a:rPr lang="en-US" sz="4600" b="1" i="1" dirty="0">
                <a:solidFill>
                  <a:srgbClr val="4F5858"/>
                </a:solidFill>
                <a:latin typeface="Trebuchet MS" pitchFamily="34" charset="0"/>
                <a:sym typeface="Trebuchet MS" pitchFamily="34" charset="0"/>
              </a:rPr>
              <a:t>Our Mission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28650" y="1995488"/>
            <a:ext cx="78867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>
              <a:defRPr/>
            </a:pPr>
            <a:r>
              <a:rPr lang="en-US" sz="4200" b="1" dirty="0">
                <a:solidFill>
                  <a:srgbClr val="4F5858"/>
                </a:solidFill>
                <a:latin typeface="Trebuchet MS" pitchFamily="34" charset="0"/>
                <a:sym typeface="Trebuchet MS" pitchFamily="34" charset="0"/>
              </a:rPr>
              <a:t>Improving</a:t>
            </a:r>
            <a:r>
              <a:rPr lang="en-US" sz="4200" dirty="0">
                <a:solidFill>
                  <a:srgbClr val="4F5858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en-US" sz="3800" dirty="0">
                <a:solidFill>
                  <a:srgbClr val="4F5858"/>
                </a:solidFill>
                <a:latin typeface="Trebuchet MS" pitchFamily="34" charset="0"/>
                <a:sym typeface="Trebuchet MS" pitchFamily="34" charset="0"/>
              </a:rPr>
              <a:t>health care access and outcomes for the </a:t>
            </a:r>
            <a:r>
              <a:rPr lang="en-US" sz="4200" b="1" dirty="0">
                <a:solidFill>
                  <a:srgbClr val="4F5858"/>
                </a:solidFill>
                <a:latin typeface="Trebuchet MS" pitchFamily="34" charset="0"/>
                <a:sym typeface="Trebuchet MS" pitchFamily="34" charset="0"/>
              </a:rPr>
              <a:t>people</a:t>
            </a:r>
            <a:r>
              <a:rPr lang="en-US" sz="4200" dirty="0">
                <a:solidFill>
                  <a:srgbClr val="4F5858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en-US" sz="3800" dirty="0">
                <a:solidFill>
                  <a:srgbClr val="4F5858"/>
                </a:solidFill>
                <a:latin typeface="Trebuchet MS" pitchFamily="34" charset="0"/>
                <a:sym typeface="Trebuchet MS" pitchFamily="34" charset="0"/>
              </a:rPr>
              <a:t>we serve while demonstrating sound stewardship of financial </a:t>
            </a:r>
            <a:r>
              <a:rPr lang="en-US" sz="4200" b="1" dirty="0">
                <a:solidFill>
                  <a:srgbClr val="4F5858"/>
                </a:solidFill>
                <a:latin typeface="Trebuchet MS" pitchFamily="34" charset="0"/>
                <a:sym typeface="Trebuchet MS" pitchFamily="34" charset="0"/>
              </a:rPr>
              <a:t>resources</a:t>
            </a:r>
            <a:endParaRPr lang="en-US" sz="3800" b="1" dirty="0">
              <a:solidFill>
                <a:srgbClr val="4F5858"/>
              </a:solidFill>
              <a:latin typeface="Trebuchet MS" pitchFamily="34" charset="0"/>
              <a:sym typeface="Trebuchet MS" pitchFamily="34" charset="0"/>
            </a:endParaRPr>
          </a:p>
          <a:p>
            <a:pPr eaLnBrk="1">
              <a:defRPr/>
            </a:pPr>
            <a:endParaRPr lang="en-US" dirty="0">
              <a:solidFill>
                <a:srgbClr val="4F5858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85A957-1A2D-4A54-B92C-0AAB8EED4E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68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642937"/>
            <a:ext cx="7887146" cy="813039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428" y="1714501"/>
            <a:ext cx="7887146" cy="4234815"/>
          </a:xfrm>
          <a:prstGeom prst="rect">
            <a:avLst/>
          </a:prstGeom>
        </p:spPr>
        <p:txBody>
          <a:bodyPr lIns="64288" tIns="32144" rIns="64288" bIns="32144"/>
          <a:lstStyle>
            <a:lvl1pPr marL="241080" indent="-241080">
              <a:spcBef>
                <a:spcPts val="540"/>
              </a:spcBef>
              <a:buFont typeface="Arial" panose="020B0604020202020204" pitchFamily="34" charset="0"/>
              <a:buChar char="•"/>
              <a:defRPr sz="2500" baseline="0">
                <a:solidFill>
                  <a:schemeClr val="tx1"/>
                </a:solidFill>
              </a:defRPr>
            </a:lvl1pPr>
            <a:lvl2pPr marL="562521" indent="-241080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  <a:defRPr sz="2200" baseline="0">
                <a:solidFill>
                  <a:schemeClr val="tx1"/>
                </a:solidFill>
              </a:defRPr>
            </a:lvl2pPr>
            <a:lvl3pPr marL="843782" indent="-20090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041335" indent="-154024">
              <a:spcBef>
                <a:spcPts val="54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</a:defRPr>
            </a:lvl4pPr>
            <a:lvl5pPr marL="964323" indent="-321440">
              <a:spcBef>
                <a:spcPts val="54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332193-5A9A-4FA9-B152-700CA57237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02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311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Graph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30080" y="642938"/>
            <a:ext cx="7888843" cy="816531"/>
          </a:xfrm>
          <a:prstGeom prst="rect">
            <a:avLst/>
          </a:prstGeom>
        </p:spPr>
        <p:txBody>
          <a:bodyPr vert="horz" lIns="64288" tIns="32144" rIns="64288" bIns="32144" rtlCol="0" anchor="ctr">
            <a:normAutofit/>
          </a:bodyPr>
          <a:lstStyle>
            <a:lvl1pPr>
              <a:defRPr lang="en-US" sz="4200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533638" y="1716644"/>
            <a:ext cx="259103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lIns="64288" tIns="32144" rIns="64288" bIns="32144"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5972889" y="1716644"/>
            <a:ext cx="259103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lIns="64288" tIns="32144" rIns="64288" bIns="32144"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3246834" y="1716643"/>
            <a:ext cx="259103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lIns="64288" tIns="32144" rIns="64288" bIns="32144"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/>
          </p:nvPr>
        </p:nvSpPr>
        <p:spPr>
          <a:xfrm>
            <a:off x="3246834" y="3696891"/>
            <a:ext cx="259103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lIns="64288" tIns="32144" rIns="64288" bIns="32144"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E06039-D8F5-49AA-8A7B-421CBE537D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4277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 and Verdana-White-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quot;&quot;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8" t="21953" r="38610" b="26798"/>
          <a:stretch/>
        </p:blipFill>
        <p:spPr>
          <a:xfrm>
            <a:off x="3760990" y="1802073"/>
            <a:ext cx="942304" cy="2591334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5751" y="2050252"/>
            <a:ext cx="3615851" cy="1820708"/>
          </a:xfrm>
          <a:prstGeom prst="rect">
            <a:avLst/>
          </a:prstGeom>
        </p:spPr>
        <p:txBody>
          <a:bodyPr lIns="64288" tIns="32144" rIns="64288" bIns="32144" anchor="ctr"/>
          <a:lstStyle>
            <a:lvl1pPr marL="0" indent="0">
              <a:buNone/>
              <a:defRPr sz="4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09862" y="1350169"/>
            <a:ext cx="4024789" cy="3516868"/>
          </a:xfrm>
          <a:prstGeom prst="rect">
            <a:avLst/>
          </a:prstGeom>
        </p:spPr>
        <p:txBody>
          <a:bodyPr lIns="64288" tIns="32144" rIns="64288" bIns="32144"/>
          <a:lstStyle>
            <a:lvl1pPr>
              <a:defRPr lang="en-US" sz="2500" baseline="0" smtClean="0">
                <a:solidFill>
                  <a:schemeClr val="tx1"/>
                </a:solidFill>
              </a:defRPr>
            </a:lvl1pPr>
            <a:lvl2pPr>
              <a:defRPr lang="en-US" sz="2200" baseline="0" smtClean="0">
                <a:solidFill>
                  <a:schemeClr val="tx1"/>
                </a:solidFill>
              </a:defRPr>
            </a:lvl2pPr>
            <a:lvl3pPr>
              <a:defRPr lang="en-US" sz="2000" smtClean="0">
                <a:solidFill>
                  <a:schemeClr val="tx1"/>
                </a:solidFill>
              </a:defRPr>
            </a:lvl3pPr>
            <a:lvl4pPr>
              <a:defRPr lang="en-US" sz="1700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B39E63-6BB1-4981-A71C-6E0D6CBA51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8121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1839913"/>
            <a:ext cx="9144000" cy="28035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1" tIns="41025" rIns="82051" bIns="41025" anchor="ctr"/>
          <a:lstStyle/>
          <a:p>
            <a:pPr algn="ctr" defTabSz="410730" eaLnBrk="1">
              <a:defRPr/>
            </a:pPr>
            <a:endParaRPr lang="en-US" dirty="0">
              <a:solidFill>
                <a:srgbClr val="FFFFFF"/>
              </a:solidFill>
              <a:sym typeface="Trebuchet MS" pitchFamily="-100" charset="0"/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96580" y="2383376"/>
            <a:ext cx="3484245" cy="1717357"/>
          </a:xfrm>
          <a:prstGeom prst="rect">
            <a:avLst/>
          </a:prstGeom>
        </p:spPr>
        <p:txBody>
          <a:bodyPr lIns="64288" tIns="32144" rIns="64288" bIns="32144" anchor="ctr"/>
          <a:lstStyle>
            <a:lvl1pPr marL="0" indent="0">
              <a:buNone/>
              <a:defRPr sz="4400" b="1">
                <a:solidFill>
                  <a:schemeClr val="tx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98750" y="1468280"/>
            <a:ext cx="3352800" cy="3547544"/>
          </a:xfrm>
          <a:prstGeom prst="roundRect">
            <a:avLst>
              <a:gd name="adj" fmla="val 134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lIns="64288" tIns="32144" rIns="64288" bIns="32144"/>
          <a:lstStyle>
            <a:lvl1pPr marL="0" marR="0" indent="0" algn="ctr" defTabSz="82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baseline="0"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CB6E0D-6212-4D50-9D11-CCE2189988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8029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1839913"/>
            <a:ext cx="9144000" cy="28035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1" tIns="41025" rIns="82051" bIns="41025" anchor="ctr"/>
          <a:lstStyle/>
          <a:p>
            <a:pPr algn="ctr" defTabSz="410730" eaLnBrk="1">
              <a:defRPr/>
            </a:pPr>
            <a:endParaRPr lang="en-US" dirty="0">
              <a:solidFill>
                <a:srgbClr val="FFFFFF"/>
              </a:solidFill>
              <a:sym typeface="Trebuchet MS" pitchFamily="-100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95865" y="2385299"/>
            <a:ext cx="3484245" cy="1717357"/>
          </a:xfrm>
          <a:prstGeom prst="rect">
            <a:avLst/>
          </a:prstGeom>
        </p:spPr>
        <p:txBody>
          <a:bodyPr lIns="64288" tIns="32144" rIns="64288" bIns="32144" anchor="ctr"/>
          <a:lstStyle>
            <a:lvl1pPr>
              <a:defRPr lang="en-US" sz="4400" b="1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06026" y="874078"/>
            <a:ext cx="3738246" cy="2803842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64288" tIns="32144" rIns="64288" bIns="32144" anchor="ctr"/>
          <a:lstStyle>
            <a:lvl1pPr marL="284135" indent="-284135">
              <a:buSzPct val="100000"/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A5EF38-AA05-4FA7-B3F5-0C1E4FA851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8139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/>
          <p:cNvSpPr/>
          <p:nvPr userDrawn="1"/>
        </p:nvSpPr>
        <p:spPr>
          <a:xfrm>
            <a:off x="1411288" y="4816475"/>
            <a:ext cx="7732712" cy="806450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1" tIns="41025" rIns="82051" bIns="41025" anchor="ctr"/>
          <a:lstStyle/>
          <a:p>
            <a:pPr defTabSz="410730" eaLnBrk="1">
              <a:buFont typeface="Calibri" pitchFamily="34" charset="0"/>
              <a:buNone/>
              <a:defRPr/>
            </a:pPr>
            <a:endParaRPr lang="en-US" sz="3200" dirty="0">
              <a:solidFill>
                <a:srgbClr val="4F5858">
                  <a:lumMod val="75000"/>
                  <a:lumOff val="25000"/>
                </a:srgbClr>
              </a:solidFill>
              <a:sym typeface="Trebuchet MS" pitchFamily="-100" charset="0"/>
            </a:endParaRPr>
          </a:p>
        </p:txBody>
      </p:sp>
      <p:sp>
        <p:nvSpPr>
          <p:cNvPr id="10" name="Rectangle 9" descr="&quot;&quot;"/>
          <p:cNvSpPr/>
          <p:nvPr userDrawn="1"/>
        </p:nvSpPr>
        <p:spPr>
          <a:xfrm>
            <a:off x="1411288" y="3271838"/>
            <a:ext cx="7732712" cy="804862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1" tIns="41025" rIns="82051" bIns="41025" anchor="ctr"/>
          <a:lstStyle/>
          <a:p>
            <a:pPr defTabSz="410730" eaLnBrk="1">
              <a:buFont typeface="Calibri" pitchFamily="34" charset="0"/>
              <a:buNone/>
              <a:defRPr/>
            </a:pPr>
            <a:endParaRPr lang="en-US" sz="3200" dirty="0">
              <a:solidFill>
                <a:srgbClr val="4F5858">
                  <a:lumMod val="75000"/>
                  <a:lumOff val="25000"/>
                </a:srgbClr>
              </a:solidFill>
              <a:sym typeface="Trebuchet MS" pitchFamily="-100" charset="0"/>
            </a:endParaRPr>
          </a:p>
        </p:txBody>
      </p:sp>
      <p:sp>
        <p:nvSpPr>
          <p:cNvPr id="11" name="Rectangle 10" descr="&quot;&quot;"/>
          <p:cNvSpPr/>
          <p:nvPr userDrawn="1"/>
        </p:nvSpPr>
        <p:spPr>
          <a:xfrm>
            <a:off x="1411288" y="1716088"/>
            <a:ext cx="7732712" cy="806450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1" tIns="41025" rIns="82051" bIns="41025" anchor="ctr"/>
          <a:lstStyle/>
          <a:p>
            <a:pPr defTabSz="410730" eaLnBrk="1">
              <a:buFont typeface="Calibri" pitchFamily="34" charset="0"/>
              <a:buNone/>
              <a:defRPr/>
            </a:pPr>
            <a:endParaRPr lang="en-US" sz="3200" dirty="0">
              <a:solidFill>
                <a:srgbClr val="4F5858">
                  <a:lumMod val="75000"/>
                  <a:lumOff val="25000"/>
                </a:srgbClr>
              </a:solidFill>
              <a:sym typeface="Trebuchet MS" pitchFamily="-100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30080" y="160735"/>
            <a:ext cx="7888843" cy="816531"/>
          </a:xfrm>
          <a:prstGeom prst="rect">
            <a:avLst/>
          </a:prstGeom>
        </p:spPr>
        <p:txBody>
          <a:bodyPr vert="horz" lIns="64288" tIns="32144" rIns="64288" bIns="32144" rtlCol="0" anchor="ctr">
            <a:normAutofit/>
          </a:bodyPr>
          <a:lstStyle>
            <a:lvl1pPr>
              <a:defRPr lang="en-US" sz="4200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/>
          </p:nvPr>
        </p:nvSpPr>
        <p:spPr>
          <a:xfrm>
            <a:off x="630080" y="1453870"/>
            <a:ext cx="2025253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57692" tIns="28845" rIns="57692" bIns="28845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963540" y="1697355"/>
            <a:ext cx="6191488" cy="842248"/>
          </a:xfrm>
          <a:prstGeom prst="rect">
            <a:avLst/>
          </a:prstGeom>
        </p:spPr>
        <p:txBody>
          <a:bodyPr lIns="64288" tIns="32144" rIns="64288" bIns="32144" anchor="ctr"/>
          <a:lstStyle>
            <a:lvl1pPr>
              <a:defRPr lang="en-US" sz="310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/>
          </p:nvPr>
        </p:nvSpPr>
        <p:spPr>
          <a:xfrm>
            <a:off x="626508" y="3008948"/>
            <a:ext cx="2025253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57692" tIns="28845" rIns="57692" bIns="28845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2963540" y="3253264"/>
            <a:ext cx="6191488" cy="842248"/>
          </a:xfrm>
          <a:prstGeom prst="rect">
            <a:avLst/>
          </a:prstGeom>
        </p:spPr>
        <p:txBody>
          <a:bodyPr lIns="64288" tIns="32144" rIns="64288" bIns="32144" anchor="ctr"/>
          <a:lstStyle>
            <a:lvl1pPr>
              <a:defRPr lang="en-US" sz="310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/>
          </p:nvPr>
        </p:nvSpPr>
        <p:spPr>
          <a:xfrm>
            <a:off x="626508" y="4554141"/>
            <a:ext cx="2025253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57692" tIns="28845" rIns="57692" bIns="28845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63540" y="4798457"/>
            <a:ext cx="6191488" cy="842248"/>
          </a:xfrm>
          <a:prstGeom prst="rect">
            <a:avLst/>
          </a:prstGeom>
        </p:spPr>
        <p:txBody>
          <a:bodyPr lIns="64288" tIns="32144" rIns="64288" bIns="32144" anchor="ctr"/>
          <a:lstStyle>
            <a:lvl1pPr marL="401801" indent="-401801">
              <a:buFont typeface="Calibri" panose="020F0502020204030204" pitchFamily="34" charset="0"/>
              <a:buChar char="→"/>
              <a:defRPr sz="3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BC78E0-7FBD-4B7F-A00D-2F2948FCC5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489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0674" y="474859"/>
            <a:ext cx="3809760" cy="5407104"/>
          </a:xfrm>
          <a:prstGeom prst="rect">
            <a:avLst/>
          </a:prstGeom>
        </p:spPr>
        <p:txBody>
          <a:bodyPr lIns="64288" tIns="32144" rIns="64288" bIns="32144" anchor="ctr"/>
          <a:lstStyle>
            <a:lvl1pPr marL="0" indent="0">
              <a:defRPr sz="3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4484070" y="0"/>
            <a:ext cx="4343400" cy="6356822"/>
          </a:xfrm>
          <a:prstGeom prst="roundRect">
            <a:avLst>
              <a:gd name="adj" fmla="val 2517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lIns="64288" tIns="32144" rIns="64288" bIns="32144" anchor="ctr"/>
          <a:lstStyle>
            <a:lvl1pPr algn="ctr">
              <a:buNone/>
              <a:defRPr sz="5600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D3DDE1-A275-4559-862C-3DFA2F5B91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563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30080" y="642938"/>
            <a:ext cx="7888843" cy="816531"/>
          </a:xfrm>
          <a:prstGeom prst="rect">
            <a:avLst/>
          </a:prstGeom>
        </p:spPr>
        <p:txBody>
          <a:bodyPr vert="horz" lIns="64288" tIns="32144" rIns="64288" bIns="32144" rtlCol="0" anchor="ctr">
            <a:normAutofit/>
          </a:bodyPr>
          <a:lstStyle>
            <a:lvl1pPr>
              <a:defRPr lang="en-US" sz="4200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9180" y="1716643"/>
            <a:ext cx="4461510" cy="3673475"/>
          </a:xfrm>
          <a:prstGeom prst="roundRect">
            <a:avLst>
              <a:gd name="adj" fmla="val 7126"/>
            </a:avLst>
          </a:prstGeom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lIns="64288" tIns="32144" rIns="64288" bIns="32144"/>
          <a:lstStyle>
            <a:lvl1pPr>
              <a:defRPr lang="en-US" sz="2000" b="1" i="1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107782" y="1716643"/>
            <a:ext cx="3696891" cy="3673475"/>
          </a:xfrm>
          <a:prstGeom prst="rect">
            <a:avLst/>
          </a:prstGeom>
        </p:spPr>
        <p:txBody>
          <a:bodyPr lIns="64288" tIns="32144" rIns="64288" bIns="32144"/>
          <a:lstStyle>
            <a:lvl1pPr>
              <a:defRPr lang="en-US" sz="2500" baseline="0" smtClean="0">
                <a:solidFill>
                  <a:schemeClr val="tx1"/>
                </a:solidFill>
              </a:defRPr>
            </a:lvl1pPr>
            <a:lvl2pPr>
              <a:defRPr lang="en-US" sz="2200" baseline="0" smtClean="0">
                <a:solidFill>
                  <a:schemeClr val="tx1"/>
                </a:solidFill>
              </a:defRPr>
            </a:lvl2pPr>
            <a:lvl3pPr>
              <a:defRPr lang="en-US" sz="2000" smtClean="0">
                <a:solidFill>
                  <a:schemeClr val="tx1"/>
                </a:solidFill>
              </a:defRPr>
            </a:lvl3pPr>
            <a:lvl4pPr>
              <a:defRPr lang="en-US" sz="1700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62F30E-0782-4A98-AEE4-CD855D65F0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736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642938"/>
            <a:ext cx="8251031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6485" y="2143125"/>
            <a:ext cx="8251031" cy="2571750"/>
          </a:xfrm>
          <a:prstGeom prst="rect">
            <a:avLst/>
          </a:prstGeom>
        </p:spPr>
        <p:txBody>
          <a:bodyPr lIns="64288" tIns="32144" rIns="64288" bIns="32144" anchor="ctr"/>
          <a:lstStyle>
            <a:lvl1pPr algn="ctr">
              <a:spcBef>
                <a:spcPts val="0"/>
              </a:spcBef>
              <a:defRPr sz="2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954180-25C6-4846-B666-CB41C35D38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2232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 graphic of a person raising their hand to ask a question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5" y="1607345"/>
            <a:ext cx="4500563" cy="45005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642938"/>
            <a:ext cx="8251031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02F440-8400-4AFD-87EC-B87CC28811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1102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 graphic of two people, a speech bubble, and a question mark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24460" r="8633" b="13669"/>
          <a:stretch/>
        </p:blipFill>
        <p:spPr>
          <a:xfrm>
            <a:off x="1464470" y="1523762"/>
            <a:ext cx="6215063" cy="46077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642938"/>
            <a:ext cx="8251031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87A18C-9C98-4A16-A218-2517D95EA4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778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white">
          <a:xfrm>
            <a:off x="365125" y="808038"/>
            <a:ext cx="841375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000" dirty="0">
              <a:solidFill>
                <a:srgbClr val="262729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457200" y="2103438"/>
            <a:ext cx="8229600" cy="182562"/>
          </a:xfrm>
          <a:prstGeom prst="rect">
            <a:avLst/>
          </a:prstGeom>
          <a:solidFill>
            <a:srgbClr val="E0003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1200"/>
            <a:ext cx="7772400" cy="1362075"/>
          </a:xfrm>
        </p:spPr>
        <p:txBody>
          <a:bodyPr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78881"/>
            <a:ext cx="7772400" cy="1500187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068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 graphic of a speech bubble containing a question mark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16" y="1071562"/>
            <a:ext cx="5464969" cy="54649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642938"/>
            <a:ext cx="8251031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6F923A-CBF6-47AD-A959-E3F3E4F858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9072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46485" y="1660923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>
                <a:sym typeface="Trebuchet MS" pitchFamily="-100" charset="0"/>
              </a:rPr>
              <a:t>Click to edit Master title style</a:t>
            </a:r>
            <a:endParaRPr lang="en-US" dirty="0">
              <a:sym typeface="Trebuchet MS" pitchFamily="-100" charset="0"/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4A6B5E-6248-4F0B-9567-9C6E2057E8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33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428" y="161414"/>
            <a:ext cx="7887146" cy="813039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8428" y="1240869"/>
            <a:ext cx="3696891" cy="3673475"/>
          </a:xfrm>
          <a:prstGeom prst="rect">
            <a:avLst/>
          </a:prstGeom>
        </p:spPr>
        <p:txBody>
          <a:bodyPr lIns="64288" tIns="32144" rIns="64288" bIns="32144"/>
          <a:lstStyle>
            <a:lvl1pPr>
              <a:defRPr lang="en-US" sz="2500" baseline="0" smtClean="0">
                <a:solidFill>
                  <a:schemeClr val="tx1"/>
                </a:solidFill>
              </a:defRPr>
            </a:lvl1pPr>
            <a:lvl2pPr>
              <a:defRPr lang="en-US" sz="2200" baseline="0" smtClean="0">
                <a:solidFill>
                  <a:schemeClr val="tx1"/>
                </a:solidFill>
              </a:defRPr>
            </a:lvl2pPr>
            <a:lvl3pPr>
              <a:defRPr lang="en-US" sz="2000" smtClean="0">
                <a:solidFill>
                  <a:schemeClr val="tx1"/>
                </a:solidFill>
              </a:defRPr>
            </a:lvl3pPr>
            <a:lvl4pPr>
              <a:defRPr lang="en-US" sz="1700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7D49FA-E616-4E8D-8ACE-E8232EA794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122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&quot;&quot;"/>
          <p:cNvSpPr>
            <a:spLocks noChangeArrowheads="1"/>
          </p:cNvSpPr>
          <p:nvPr userDrawn="1"/>
        </p:nvSpPr>
        <p:spPr bwMode="auto">
          <a:xfrm>
            <a:off x="0" y="6062663"/>
            <a:ext cx="9155113" cy="803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35715" tIns="35715" rIns="35715" bIns="35715" anchor="ctr"/>
          <a:lstStyle>
            <a:lvl1pPr marL="160338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>
              <a:defRPr/>
            </a:pPr>
            <a:endParaRPr lang="en-US" altLang="en-US" sz="1300" dirty="0">
              <a:solidFill>
                <a:srgbClr val="5C6670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428" y="161414"/>
            <a:ext cx="7887146" cy="813039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8428" y="1240869"/>
            <a:ext cx="3696891" cy="3673475"/>
          </a:xfrm>
          <a:prstGeom prst="rect">
            <a:avLst/>
          </a:prstGeom>
        </p:spPr>
        <p:txBody>
          <a:bodyPr lIns="64288" tIns="32144" rIns="64288" bIns="32144"/>
          <a:lstStyle>
            <a:lvl1pPr>
              <a:defRPr lang="en-US" sz="2500" baseline="0" smtClean="0">
                <a:solidFill>
                  <a:schemeClr val="tx1"/>
                </a:solidFill>
              </a:defRPr>
            </a:lvl1pPr>
            <a:lvl2pPr>
              <a:defRPr lang="en-US" sz="2200" baseline="0" smtClean="0">
                <a:solidFill>
                  <a:schemeClr val="tx1"/>
                </a:solidFill>
              </a:defRPr>
            </a:lvl2pPr>
            <a:lvl3pPr>
              <a:defRPr lang="en-US" sz="2000" smtClean="0">
                <a:solidFill>
                  <a:schemeClr val="tx1"/>
                </a:solidFill>
              </a:defRPr>
            </a:lvl3pPr>
            <a:lvl4pPr>
              <a:defRPr lang="en-US" sz="1700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hangingPunct="1">
              <a:defRPr>
                <a:solidFill>
                  <a:srgbClr val="4F5858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36593F-7742-49A0-ADA8-976C22F05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01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038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8720"/>
            <a:ext cx="4038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Gray">
          <a:xfrm>
            <a:off x="4613275" y="1663700"/>
            <a:ext cx="4083050" cy="35433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blackGray">
          <a:xfrm>
            <a:off x="457200" y="1663700"/>
            <a:ext cx="4084638" cy="35433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ight Triangle 8"/>
          <p:cNvSpPr>
            <a:spLocks noChangeAspect="1"/>
          </p:cNvSpPr>
          <p:nvPr userDrawn="1"/>
        </p:nvSpPr>
        <p:spPr bwMode="white">
          <a:xfrm rot="18900000">
            <a:off x="703263" y="1566863"/>
            <a:ext cx="187325" cy="182562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 noChangeAspect="1"/>
          </p:cNvSpPr>
          <p:nvPr userDrawn="1"/>
        </p:nvSpPr>
        <p:spPr bwMode="white">
          <a:xfrm rot="18900000">
            <a:off x="4857750" y="1566863"/>
            <a:ext cx="187325" cy="182562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57"/>
            <a:ext cx="822960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20"/>
            <a:ext cx="4040188" cy="3657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" y="2011680"/>
            <a:ext cx="3657600" cy="29260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8720"/>
            <a:ext cx="4041775" cy="3657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000" y="2011680"/>
            <a:ext cx="3657600" cy="29260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15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Char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blackGray">
          <a:xfrm>
            <a:off x="4613275" y="1093788"/>
            <a:ext cx="4083050" cy="43878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 bwMode="white">
          <a:xfrm rot="13500000">
            <a:off x="4507706" y="1577182"/>
            <a:ext cx="187325" cy="18256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0" y="1463040"/>
            <a:ext cx="3657600" cy="37490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093267"/>
            <a:ext cx="4041775" cy="438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93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2050"/>
            <a:ext cx="8229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BF73374-12D5-4F70-A731-9FD0E8552F19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4/2/2020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1" name="Slide Number Placeholder 17"/>
          <p:cNvSpPr txBox="1">
            <a:spLocks/>
          </p:cNvSpPr>
          <p:nvPr/>
        </p:nvSpPr>
        <p:spPr>
          <a:xfrm>
            <a:off x="7924800" y="6400800"/>
            <a:ext cx="762000" cy="32067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7CE82D1-AD96-41BC-947F-14F9FA0C0DF1}" type="slidenum">
              <a:rPr lang="en-US" altLang="en-US" sz="1400" smtClean="0">
                <a:solidFill>
                  <a:srgbClr val="045C75"/>
                </a:solidFill>
                <a:latin typeface="Arial Black" panose="020B0A04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400" dirty="0">
              <a:solidFill>
                <a:srgbClr val="045C75"/>
              </a:solidFill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65" r:id="rId1"/>
    <p:sldLayoutId id="2147498166" r:id="rId2"/>
    <p:sldLayoutId id="214749816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8508C"/>
        </a:buClr>
        <a:buFont typeface="Arial" panose="020B0604020202020204" pitchFamily="34" charset="0"/>
        <a:buChar char="•"/>
        <a:defRPr sz="3200" kern="1200">
          <a:solidFill>
            <a:srgbClr val="5F6163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8508C"/>
        </a:buClr>
        <a:buFont typeface="Arial" panose="020B0604020202020204" pitchFamily="34" charset="0"/>
        <a:buChar char="•"/>
        <a:defRPr sz="2800" kern="1200">
          <a:solidFill>
            <a:srgbClr val="5F6163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8508C"/>
        </a:buClr>
        <a:buFont typeface="Arial" panose="020B0604020202020204" pitchFamily="34" charset="0"/>
        <a:buChar char="•"/>
        <a:defRPr sz="2400" kern="1200">
          <a:solidFill>
            <a:srgbClr val="5F6163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8508C"/>
        </a:buClr>
        <a:buFont typeface="Arial" panose="020B0604020202020204" pitchFamily="34" charset="0"/>
        <a:buChar char="•"/>
        <a:defRPr sz="2000" kern="1200">
          <a:solidFill>
            <a:srgbClr val="5F6163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8508C"/>
        </a:buClr>
        <a:buFont typeface="Arial" panose="020B0604020202020204" pitchFamily="34" charset="0"/>
        <a:buChar char="•"/>
        <a:defRPr sz="2000" kern="1200">
          <a:solidFill>
            <a:srgbClr val="5F616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9038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50913"/>
            <a:ext cx="8229600" cy="0"/>
          </a:xfrm>
          <a:prstGeom prst="line">
            <a:avLst/>
          </a:prstGeom>
          <a:ln w="6350" cmpd="sng">
            <a:solidFill>
              <a:srgbClr val="E73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6084888"/>
            <a:ext cx="8229600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/>
        </p:nvSpPr>
        <p:spPr>
          <a:xfrm>
            <a:off x="6553200" y="6338888"/>
            <a:ext cx="2133600" cy="365125"/>
          </a:xfrm>
          <a:prstGeom prst="rect">
            <a:avLst/>
          </a:prstGeom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b="1" dirty="0">
                <a:solidFill>
                  <a:srgbClr val="262729"/>
                </a:solidFill>
                <a:latin typeface="Arial" panose="020B0604020202020204" pitchFamily="34" charset="0"/>
              </a:rPr>
              <a:t>lewin.com</a:t>
            </a:r>
            <a:r>
              <a:rPr lang="en-US" altLang="en-US" sz="900" dirty="0">
                <a:solidFill>
                  <a:srgbClr val="262729"/>
                </a:solidFill>
                <a:latin typeface="Arial" panose="020B0604020202020204" pitchFamily="34" charset="0"/>
              </a:rPr>
              <a:t> | </a:t>
            </a:r>
            <a:fld id="{733CCA16-FF07-4833-9F04-E5BD7DF17D6E}" type="slidenum">
              <a:rPr lang="en-US" altLang="en-US" sz="900" smtClean="0">
                <a:solidFill>
                  <a:srgbClr val="747678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solidFill>
                <a:srgbClr val="747678"/>
              </a:solidFill>
              <a:latin typeface="Arial" panose="020B0604020202020204" pitchFamily="34" charset="0"/>
            </a:endParaRPr>
          </a:p>
        </p:txBody>
      </p:sp>
      <p:grpSp>
        <p:nvGrpSpPr>
          <p:cNvPr id="2055" name="Group 64"/>
          <p:cNvGrpSpPr>
            <a:grpSpLocks/>
          </p:cNvGrpSpPr>
          <p:nvPr/>
        </p:nvGrpSpPr>
        <p:grpSpPr bwMode="auto">
          <a:xfrm>
            <a:off x="490538" y="6238875"/>
            <a:ext cx="1566862" cy="350838"/>
            <a:chOff x="2257425" y="6238876"/>
            <a:chExt cx="1566863" cy="350838"/>
          </a:xfrm>
        </p:grpSpPr>
        <p:sp>
          <p:nvSpPr>
            <p:cNvPr id="2056" name="Freeform 5"/>
            <p:cNvSpPr>
              <a:spLocks/>
            </p:cNvSpPr>
            <p:nvPr userDrawn="1"/>
          </p:nvSpPr>
          <p:spPr bwMode="black">
            <a:xfrm>
              <a:off x="2341563" y="6238876"/>
              <a:ext cx="1025525" cy="228600"/>
            </a:xfrm>
            <a:custGeom>
              <a:avLst/>
              <a:gdLst>
                <a:gd name="T0" fmla="*/ 2147483646 w 1471"/>
                <a:gd name="T1" fmla="*/ 2147483646 h 328"/>
                <a:gd name="T2" fmla="*/ 2147483646 w 1471"/>
                <a:gd name="T3" fmla="*/ 2147483646 h 328"/>
                <a:gd name="T4" fmla="*/ 2147483646 w 1471"/>
                <a:gd name="T5" fmla="*/ 2147483646 h 328"/>
                <a:gd name="T6" fmla="*/ 2147483646 w 1471"/>
                <a:gd name="T7" fmla="*/ 2147483646 h 328"/>
                <a:gd name="T8" fmla="*/ 0 w 1471"/>
                <a:gd name="T9" fmla="*/ 2147483646 h 328"/>
                <a:gd name="T10" fmla="*/ 2147483646 w 1471"/>
                <a:gd name="T11" fmla="*/ 2147483646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1" h="328">
                  <a:moveTo>
                    <a:pt x="730" y="45"/>
                  </a:moveTo>
                  <a:lnTo>
                    <a:pt x="730" y="45"/>
                  </a:lnTo>
                  <a:cubicBezTo>
                    <a:pt x="1077" y="0"/>
                    <a:pt x="1356" y="46"/>
                    <a:pt x="1471" y="116"/>
                  </a:cubicBezTo>
                  <a:cubicBezTo>
                    <a:pt x="1309" y="72"/>
                    <a:pt x="1056" y="40"/>
                    <a:pt x="744" y="81"/>
                  </a:cubicBezTo>
                  <a:cubicBezTo>
                    <a:pt x="432" y="121"/>
                    <a:pt x="140" y="233"/>
                    <a:pt x="0" y="328"/>
                  </a:cubicBezTo>
                  <a:cubicBezTo>
                    <a:pt x="134" y="207"/>
                    <a:pt x="382" y="90"/>
                    <a:pt x="730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"/>
            <p:cNvSpPr>
              <a:spLocks/>
            </p:cNvSpPr>
            <p:nvPr userDrawn="1"/>
          </p:nvSpPr>
          <p:spPr bwMode="black">
            <a:xfrm>
              <a:off x="2257425" y="6373814"/>
              <a:ext cx="166687" cy="211137"/>
            </a:xfrm>
            <a:custGeom>
              <a:avLst/>
              <a:gdLst>
                <a:gd name="T0" fmla="*/ 44 w 238"/>
                <a:gd name="T1" fmla="*/ 234 h 304"/>
                <a:gd name="T2" fmla="*/ 44 w 238"/>
                <a:gd name="T3" fmla="*/ 234 h 304"/>
                <a:gd name="T4" fmla="*/ 16 w 238"/>
                <a:gd name="T5" fmla="*/ 291 h 304"/>
                <a:gd name="T6" fmla="*/ 3 w 238"/>
                <a:gd name="T7" fmla="*/ 293 h 304"/>
                <a:gd name="T8" fmla="*/ 3 w 238"/>
                <a:gd name="T9" fmla="*/ 304 h 304"/>
                <a:gd name="T10" fmla="*/ 63 w 238"/>
                <a:gd name="T11" fmla="*/ 303 h 304"/>
                <a:gd name="T12" fmla="*/ 105 w 238"/>
                <a:gd name="T13" fmla="*/ 303 h 304"/>
                <a:gd name="T14" fmla="*/ 171 w 238"/>
                <a:gd name="T15" fmla="*/ 304 h 304"/>
                <a:gd name="T16" fmla="*/ 219 w 238"/>
                <a:gd name="T17" fmla="*/ 304 h 304"/>
                <a:gd name="T18" fmla="*/ 238 w 238"/>
                <a:gd name="T19" fmla="*/ 240 h 304"/>
                <a:gd name="T20" fmla="*/ 227 w 238"/>
                <a:gd name="T21" fmla="*/ 238 h 304"/>
                <a:gd name="T22" fmla="*/ 196 w 238"/>
                <a:gd name="T23" fmla="*/ 283 h 304"/>
                <a:gd name="T24" fmla="*/ 140 w 238"/>
                <a:gd name="T25" fmla="*/ 289 h 304"/>
                <a:gd name="T26" fmla="*/ 91 w 238"/>
                <a:gd name="T27" fmla="*/ 278 h 304"/>
                <a:gd name="T28" fmla="*/ 81 w 238"/>
                <a:gd name="T29" fmla="*/ 229 h 304"/>
                <a:gd name="T30" fmla="*/ 81 w 238"/>
                <a:gd name="T31" fmla="*/ 70 h 304"/>
                <a:gd name="T32" fmla="*/ 109 w 238"/>
                <a:gd name="T33" fmla="*/ 12 h 304"/>
                <a:gd name="T34" fmla="*/ 120 w 238"/>
                <a:gd name="T35" fmla="*/ 11 h 304"/>
                <a:gd name="T36" fmla="*/ 119 w 238"/>
                <a:gd name="T37" fmla="*/ 0 h 304"/>
                <a:gd name="T38" fmla="*/ 63 w 238"/>
                <a:gd name="T39" fmla="*/ 1 h 304"/>
                <a:gd name="T40" fmla="*/ 3 w 238"/>
                <a:gd name="T41" fmla="*/ 0 h 304"/>
                <a:gd name="T42" fmla="*/ 3 w 238"/>
                <a:gd name="T43" fmla="*/ 11 h 304"/>
                <a:gd name="T44" fmla="*/ 14 w 238"/>
                <a:gd name="T45" fmla="*/ 12 h 304"/>
                <a:gd name="T46" fmla="*/ 44 w 238"/>
                <a:gd name="T47" fmla="*/ 70 h 304"/>
                <a:gd name="T48" fmla="*/ 44 w 238"/>
                <a:gd name="T49" fmla="*/ 2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304">
                  <a:moveTo>
                    <a:pt x="44" y="234"/>
                  </a:moveTo>
                  <a:lnTo>
                    <a:pt x="44" y="234"/>
                  </a:lnTo>
                  <a:cubicBezTo>
                    <a:pt x="44" y="283"/>
                    <a:pt x="43" y="289"/>
                    <a:pt x="16" y="291"/>
                  </a:cubicBezTo>
                  <a:lnTo>
                    <a:pt x="3" y="293"/>
                  </a:lnTo>
                  <a:cubicBezTo>
                    <a:pt x="0" y="296"/>
                    <a:pt x="1" y="303"/>
                    <a:pt x="3" y="304"/>
                  </a:cubicBezTo>
                  <a:cubicBezTo>
                    <a:pt x="29" y="304"/>
                    <a:pt x="44" y="303"/>
                    <a:pt x="63" y="303"/>
                  </a:cubicBezTo>
                  <a:lnTo>
                    <a:pt x="105" y="303"/>
                  </a:lnTo>
                  <a:cubicBezTo>
                    <a:pt x="129" y="303"/>
                    <a:pt x="151" y="303"/>
                    <a:pt x="171" y="304"/>
                  </a:cubicBezTo>
                  <a:cubicBezTo>
                    <a:pt x="191" y="304"/>
                    <a:pt x="208" y="304"/>
                    <a:pt x="219" y="304"/>
                  </a:cubicBezTo>
                  <a:cubicBezTo>
                    <a:pt x="225" y="292"/>
                    <a:pt x="238" y="246"/>
                    <a:pt x="238" y="240"/>
                  </a:cubicBezTo>
                  <a:cubicBezTo>
                    <a:pt x="238" y="237"/>
                    <a:pt x="229" y="236"/>
                    <a:pt x="227" y="238"/>
                  </a:cubicBezTo>
                  <a:cubicBezTo>
                    <a:pt x="218" y="261"/>
                    <a:pt x="206" y="277"/>
                    <a:pt x="196" y="283"/>
                  </a:cubicBezTo>
                  <a:cubicBezTo>
                    <a:pt x="189" y="287"/>
                    <a:pt x="180" y="289"/>
                    <a:pt x="140" y="289"/>
                  </a:cubicBezTo>
                  <a:cubicBezTo>
                    <a:pt x="105" y="289"/>
                    <a:pt x="96" y="284"/>
                    <a:pt x="91" y="278"/>
                  </a:cubicBezTo>
                  <a:cubicBezTo>
                    <a:pt x="83" y="270"/>
                    <a:pt x="81" y="258"/>
                    <a:pt x="81" y="229"/>
                  </a:cubicBezTo>
                  <a:lnTo>
                    <a:pt x="81" y="70"/>
                  </a:lnTo>
                  <a:cubicBezTo>
                    <a:pt x="81" y="22"/>
                    <a:pt x="82" y="15"/>
                    <a:pt x="109" y="12"/>
                  </a:cubicBezTo>
                  <a:lnTo>
                    <a:pt x="120" y="11"/>
                  </a:lnTo>
                  <a:cubicBezTo>
                    <a:pt x="123" y="9"/>
                    <a:pt x="122" y="1"/>
                    <a:pt x="119" y="0"/>
                  </a:cubicBezTo>
                  <a:cubicBezTo>
                    <a:pt x="96" y="1"/>
                    <a:pt x="81" y="1"/>
                    <a:pt x="63" y="1"/>
                  </a:cubicBezTo>
                  <a:cubicBezTo>
                    <a:pt x="45" y="1"/>
                    <a:pt x="29" y="1"/>
                    <a:pt x="3" y="0"/>
                  </a:cubicBezTo>
                  <a:cubicBezTo>
                    <a:pt x="1" y="1"/>
                    <a:pt x="0" y="9"/>
                    <a:pt x="3" y="11"/>
                  </a:cubicBezTo>
                  <a:lnTo>
                    <a:pt x="14" y="12"/>
                  </a:lnTo>
                  <a:cubicBezTo>
                    <a:pt x="43" y="15"/>
                    <a:pt x="44" y="22"/>
                    <a:pt x="44" y="70"/>
                  </a:cubicBezTo>
                  <a:lnTo>
                    <a:pt x="44" y="23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 userDrawn="1"/>
          </p:nvSpPr>
          <p:spPr bwMode="black">
            <a:xfrm>
              <a:off x="2422525" y="6445251"/>
              <a:ext cx="130175" cy="139700"/>
            </a:xfrm>
            <a:custGeom>
              <a:avLst/>
              <a:gdLst>
                <a:gd name="T0" fmla="*/ 37 w 187"/>
                <a:gd name="T1" fmla="*/ 152 h 201"/>
                <a:gd name="T2" fmla="*/ 37 w 187"/>
                <a:gd name="T3" fmla="*/ 152 h 201"/>
                <a:gd name="T4" fmla="*/ 16 w 187"/>
                <a:gd name="T5" fmla="*/ 188 h 201"/>
                <a:gd name="T6" fmla="*/ 4 w 187"/>
                <a:gd name="T7" fmla="*/ 190 h 201"/>
                <a:gd name="T8" fmla="*/ 4 w 187"/>
                <a:gd name="T9" fmla="*/ 201 h 201"/>
                <a:gd name="T10" fmla="*/ 56 w 187"/>
                <a:gd name="T11" fmla="*/ 200 h 201"/>
                <a:gd name="T12" fmla="*/ 96 w 187"/>
                <a:gd name="T13" fmla="*/ 200 h 201"/>
                <a:gd name="T14" fmla="*/ 133 w 187"/>
                <a:gd name="T15" fmla="*/ 201 h 201"/>
                <a:gd name="T16" fmla="*/ 173 w 187"/>
                <a:gd name="T17" fmla="*/ 201 h 201"/>
                <a:gd name="T18" fmla="*/ 187 w 187"/>
                <a:gd name="T19" fmla="*/ 151 h 201"/>
                <a:gd name="T20" fmla="*/ 175 w 187"/>
                <a:gd name="T21" fmla="*/ 149 h 201"/>
                <a:gd name="T22" fmla="*/ 116 w 187"/>
                <a:gd name="T23" fmla="*/ 187 h 201"/>
                <a:gd name="T24" fmla="*/ 77 w 187"/>
                <a:gd name="T25" fmla="*/ 181 h 201"/>
                <a:gd name="T26" fmla="*/ 72 w 187"/>
                <a:gd name="T27" fmla="*/ 148 h 201"/>
                <a:gd name="T28" fmla="*/ 72 w 187"/>
                <a:gd name="T29" fmla="*/ 115 h 201"/>
                <a:gd name="T30" fmla="*/ 81 w 187"/>
                <a:gd name="T31" fmla="*/ 104 h 201"/>
                <a:gd name="T32" fmla="*/ 103 w 187"/>
                <a:gd name="T33" fmla="*/ 104 h 201"/>
                <a:gd name="T34" fmla="*/ 133 w 187"/>
                <a:gd name="T35" fmla="*/ 121 h 201"/>
                <a:gd name="T36" fmla="*/ 135 w 187"/>
                <a:gd name="T37" fmla="*/ 130 h 201"/>
                <a:gd name="T38" fmla="*/ 146 w 187"/>
                <a:gd name="T39" fmla="*/ 129 h 201"/>
                <a:gd name="T40" fmla="*/ 146 w 187"/>
                <a:gd name="T41" fmla="*/ 97 h 201"/>
                <a:gd name="T42" fmla="*/ 146 w 187"/>
                <a:gd name="T43" fmla="*/ 64 h 201"/>
                <a:gd name="T44" fmla="*/ 135 w 187"/>
                <a:gd name="T45" fmla="*/ 64 h 201"/>
                <a:gd name="T46" fmla="*/ 133 w 187"/>
                <a:gd name="T47" fmla="*/ 72 h 201"/>
                <a:gd name="T48" fmla="*/ 103 w 187"/>
                <a:gd name="T49" fmla="*/ 90 h 201"/>
                <a:gd name="T50" fmla="*/ 81 w 187"/>
                <a:gd name="T51" fmla="*/ 90 h 201"/>
                <a:gd name="T52" fmla="*/ 72 w 187"/>
                <a:gd name="T53" fmla="*/ 80 h 201"/>
                <a:gd name="T54" fmla="*/ 72 w 187"/>
                <a:gd name="T55" fmla="*/ 30 h 201"/>
                <a:gd name="T56" fmla="*/ 89 w 187"/>
                <a:gd name="T57" fmla="*/ 15 h 201"/>
                <a:gd name="T58" fmla="*/ 109 w 187"/>
                <a:gd name="T59" fmla="*/ 15 h 201"/>
                <a:gd name="T60" fmla="*/ 148 w 187"/>
                <a:gd name="T61" fmla="*/ 26 h 201"/>
                <a:gd name="T62" fmla="*/ 156 w 187"/>
                <a:gd name="T63" fmla="*/ 48 h 201"/>
                <a:gd name="T64" fmla="*/ 168 w 187"/>
                <a:gd name="T65" fmla="*/ 47 h 201"/>
                <a:gd name="T66" fmla="*/ 163 w 187"/>
                <a:gd name="T67" fmla="*/ 0 h 201"/>
                <a:gd name="T68" fmla="*/ 120 w 187"/>
                <a:gd name="T69" fmla="*/ 2 h 201"/>
                <a:gd name="T70" fmla="*/ 56 w 187"/>
                <a:gd name="T71" fmla="*/ 2 h 201"/>
                <a:gd name="T72" fmla="*/ 33 w 187"/>
                <a:gd name="T73" fmla="*/ 1 h 201"/>
                <a:gd name="T74" fmla="*/ 13 w 187"/>
                <a:gd name="T75" fmla="*/ 0 h 201"/>
                <a:gd name="T76" fmla="*/ 12 w 187"/>
                <a:gd name="T77" fmla="*/ 12 h 201"/>
                <a:gd name="T78" fmla="*/ 19 w 187"/>
                <a:gd name="T79" fmla="*/ 13 h 201"/>
                <a:gd name="T80" fmla="*/ 37 w 187"/>
                <a:gd name="T81" fmla="*/ 50 h 201"/>
                <a:gd name="T82" fmla="*/ 37 w 187"/>
                <a:gd name="T83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201">
                  <a:moveTo>
                    <a:pt x="37" y="152"/>
                  </a:moveTo>
                  <a:lnTo>
                    <a:pt x="37" y="152"/>
                  </a:lnTo>
                  <a:cubicBezTo>
                    <a:pt x="37" y="184"/>
                    <a:pt x="36" y="187"/>
                    <a:pt x="16" y="188"/>
                  </a:cubicBezTo>
                  <a:lnTo>
                    <a:pt x="4" y="190"/>
                  </a:lnTo>
                  <a:cubicBezTo>
                    <a:pt x="0" y="193"/>
                    <a:pt x="1" y="200"/>
                    <a:pt x="4" y="201"/>
                  </a:cubicBezTo>
                  <a:cubicBezTo>
                    <a:pt x="27" y="201"/>
                    <a:pt x="41" y="200"/>
                    <a:pt x="56" y="200"/>
                  </a:cubicBezTo>
                  <a:lnTo>
                    <a:pt x="96" y="200"/>
                  </a:lnTo>
                  <a:cubicBezTo>
                    <a:pt x="108" y="200"/>
                    <a:pt x="120" y="200"/>
                    <a:pt x="133" y="201"/>
                  </a:cubicBezTo>
                  <a:cubicBezTo>
                    <a:pt x="146" y="201"/>
                    <a:pt x="159" y="201"/>
                    <a:pt x="173" y="201"/>
                  </a:cubicBezTo>
                  <a:cubicBezTo>
                    <a:pt x="179" y="193"/>
                    <a:pt x="185" y="170"/>
                    <a:pt x="187" y="151"/>
                  </a:cubicBezTo>
                  <a:cubicBezTo>
                    <a:pt x="186" y="147"/>
                    <a:pt x="179" y="145"/>
                    <a:pt x="175" y="149"/>
                  </a:cubicBezTo>
                  <a:cubicBezTo>
                    <a:pt x="162" y="186"/>
                    <a:pt x="145" y="187"/>
                    <a:pt x="116" y="187"/>
                  </a:cubicBezTo>
                  <a:cubicBezTo>
                    <a:pt x="90" y="187"/>
                    <a:pt x="81" y="185"/>
                    <a:pt x="77" y="181"/>
                  </a:cubicBezTo>
                  <a:cubicBezTo>
                    <a:pt x="73" y="175"/>
                    <a:pt x="72" y="161"/>
                    <a:pt x="72" y="148"/>
                  </a:cubicBezTo>
                  <a:lnTo>
                    <a:pt x="72" y="115"/>
                  </a:lnTo>
                  <a:cubicBezTo>
                    <a:pt x="72" y="105"/>
                    <a:pt x="72" y="104"/>
                    <a:pt x="81" y="104"/>
                  </a:cubicBezTo>
                  <a:lnTo>
                    <a:pt x="103" y="104"/>
                  </a:lnTo>
                  <a:cubicBezTo>
                    <a:pt x="127" y="104"/>
                    <a:pt x="129" y="108"/>
                    <a:pt x="133" y="121"/>
                  </a:cubicBezTo>
                  <a:lnTo>
                    <a:pt x="135" y="130"/>
                  </a:lnTo>
                  <a:cubicBezTo>
                    <a:pt x="137" y="133"/>
                    <a:pt x="144" y="133"/>
                    <a:pt x="146" y="129"/>
                  </a:cubicBezTo>
                  <a:cubicBezTo>
                    <a:pt x="146" y="116"/>
                    <a:pt x="146" y="108"/>
                    <a:pt x="146" y="97"/>
                  </a:cubicBezTo>
                  <a:cubicBezTo>
                    <a:pt x="146" y="86"/>
                    <a:pt x="146" y="78"/>
                    <a:pt x="146" y="64"/>
                  </a:cubicBezTo>
                  <a:cubicBezTo>
                    <a:pt x="144" y="61"/>
                    <a:pt x="137" y="60"/>
                    <a:pt x="135" y="64"/>
                  </a:cubicBezTo>
                  <a:lnTo>
                    <a:pt x="133" y="72"/>
                  </a:lnTo>
                  <a:cubicBezTo>
                    <a:pt x="129" y="86"/>
                    <a:pt x="127" y="90"/>
                    <a:pt x="103" y="90"/>
                  </a:cubicBezTo>
                  <a:lnTo>
                    <a:pt x="81" y="90"/>
                  </a:lnTo>
                  <a:cubicBezTo>
                    <a:pt x="72" y="90"/>
                    <a:pt x="72" y="88"/>
                    <a:pt x="72" y="80"/>
                  </a:cubicBezTo>
                  <a:lnTo>
                    <a:pt x="72" y="30"/>
                  </a:lnTo>
                  <a:cubicBezTo>
                    <a:pt x="72" y="15"/>
                    <a:pt x="73" y="15"/>
                    <a:pt x="89" y="15"/>
                  </a:cubicBezTo>
                  <a:lnTo>
                    <a:pt x="109" y="15"/>
                  </a:lnTo>
                  <a:cubicBezTo>
                    <a:pt x="120" y="15"/>
                    <a:pt x="140" y="15"/>
                    <a:pt x="148" y="26"/>
                  </a:cubicBezTo>
                  <a:cubicBezTo>
                    <a:pt x="150" y="30"/>
                    <a:pt x="153" y="36"/>
                    <a:pt x="156" y="48"/>
                  </a:cubicBezTo>
                  <a:cubicBezTo>
                    <a:pt x="159" y="51"/>
                    <a:pt x="166" y="51"/>
                    <a:pt x="168" y="47"/>
                  </a:cubicBezTo>
                  <a:cubicBezTo>
                    <a:pt x="166" y="27"/>
                    <a:pt x="163" y="6"/>
                    <a:pt x="163" y="0"/>
                  </a:cubicBezTo>
                  <a:cubicBezTo>
                    <a:pt x="159" y="1"/>
                    <a:pt x="140" y="2"/>
                    <a:pt x="120" y="2"/>
                  </a:cubicBezTo>
                  <a:lnTo>
                    <a:pt x="56" y="2"/>
                  </a:lnTo>
                  <a:cubicBezTo>
                    <a:pt x="48" y="2"/>
                    <a:pt x="41" y="2"/>
                    <a:pt x="33" y="1"/>
                  </a:cubicBezTo>
                  <a:cubicBezTo>
                    <a:pt x="27" y="1"/>
                    <a:pt x="20" y="1"/>
                    <a:pt x="13" y="0"/>
                  </a:cubicBezTo>
                  <a:cubicBezTo>
                    <a:pt x="9" y="2"/>
                    <a:pt x="9" y="10"/>
                    <a:pt x="12" y="12"/>
                  </a:cubicBezTo>
                  <a:lnTo>
                    <a:pt x="19" y="13"/>
                  </a:lnTo>
                  <a:cubicBezTo>
                    <a:pt x="36" y="17"/>
                    <a:pt x="37" y="18"/>
                    <a:pt x="37" y="50"/>
                  </a:cubicBezTo>
                  <a:lnTo>
                    <a:pt x="37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 userDrawn="1"/>
          </p:nvSpPr>
          <p:spPr bwMode="black">
            <a:xfrm>
              <a:off x="2543175" y="6445251"/>
              <a:ext cx="234950" cy="144463"/>
            </a:xfrm>
            <a:custGeom>
              <a:avLst/>
              <a:gdLst>
                <a:gd name="T0" fmla="*/ 97 w 338"/>
                <a:gd name="T1" fmla="*/ 157 h 207"/>
                <a:gd name="T2" fmla="*/ 97 w 338"/>
                <a:gd name="T3" fmla="*/ 157 h 207"/>
                <a:gd name="T4" fmla="*/ 119 w 338"/>
                <a:gd name="T5" fmla="*/ 205 h 207"/>
                <a:gd name="T6" fmla="*/ 125 w 338"/>
                <a:gd name="T7" fmla="*/ 207 h 207"/>
                <a:gd name="T8" fmla="*/ 130 w 338"/>
                <a:gd name="T9" fmla="*/ 205 h 207"/>
                <a:gd name="T10" fmla="*/ 171 w 338"/>
                <a:gd name="T11" fmla="*/ 121 h 207"/>
                <a:gd name="T12" fmla="*/ 210 w 338"/>
                <a:gd name="T13" fmla="*/ 205 h 207"/>
                <a:gd name="T14" fmla="*/ 216 w 338"/>
                <a:gd name="T15" fmla="*/ 207 h 207"/>
                <a:gd name="T16" fmla="*/ 222 w 338"/>
                <a:gd name="T17" fmla="*/ 205 h 207"/>
                <a:gd name="T18" fmla="*/ 248 w 338"/>
                <a:gd name="T19" fmla="*/ 146 h 207"/>
                <a:gd name="T20" fmla="*/ 291 w 338"/>
                <a:gd name="T21" fmla="*/ 52 h 207"/>
                <a:gd name="T22" fmla="*/ 322 w 338"/>
                <a:gd name="T23" fmla="*/ 14 h 207"/>
                <a:gd name="T24" fmla="*/ 335 w 338"/>
                <a:gd name="T25" fmla="*/ 12 h 207"/>
                <a:gd name="T26" fmla="*/ 334 w 338"/>
                <a:gd name="T27" fmla="*/ 0 h 207"/>
                <a:gd name="T28" fmla="*/ 300 w 338"/>
                <a:gd name="T29" fmla="*/ 2 h 207"/>
                <a:gd name="T30" fmla="*/ 266 w 338"/>
                <a:gd name="T31" fmla="*/ 0 h 207"/>
                <a:gd name="T32" fmla="*/ 266 w 338"/>
                <a:gd name="T33" fmla="*/ 12 h 207"/>
                <a:gd name="T34" fmla="*/ 275 w 338"/>
                <a:gd name="T35" fmla="*/ 13 h 207"/>
                <a:gd name="T36" fmla="*/ 275 w 338"/>
                <a:gd name="T37" fmla="*/ 43 h 207"/>
                <a:gd name="T38" fmla="*/ 242 w 338"/>
                <a:gd name="T39" fmla="*/ 119 h 207"/>
                <a:gd name="T40" fmla="*/ 224 w 338"/>
                <a:gd name="T41" fmla="*/ 160 h 207"/>
                <a:gd name="T42" fmla="*/ 205 w 338"/>
                <a:gd name="T43" fmla="*/ 121 h 207"/>
                <a:gd name="T44" fmla="*/ 192 w 338"/>
                <a:gd name="T45" fmla="*/ 95 h 207"/>
                <a:gd name="T46" fmla="*/ 192 w 338"/>
                <a:gd name="T47" fmla="*/ 78 h 207"/>
                <a:gd name="T48" fmla="*/ 216 w 338"/>
                <a:gd name="T49" fmla="*/ 36 h 207"/>
                <a:gd name="T50" fmla="*/ 242 w 338"/>
                <a:gd name="T51" fmla="*/ 13 h 207"/>
                <a:gd name="T52" fmla="*/ 249 w 338"/>
                <a:gd name="T53" fmla="*/ 12 h 207"/>
                <a:gd name="T54" fmla="*/ 249 w 338"/>
                <a:gd name="T55" fmla="*/ 0 h 207"/>
                <a:gd name="T56" fmla="*/ 218 w 338"/>
                <a:gd name="T57" fmla="*/ 2 h 207"/>
                <a:gd name="T58" fmla="*/ 186 w 338"/>
                <a:gd name="T59" fmla="*/ 0 h 207"/>
                <a:gd name="T60" fmla="*/ 186 w 338"/>
                <a:gd name="T61" fmla="*/ 12 h 207"/>
                <a:gd name="T62" fmla="*/ 194 w 338"/>
                <a:gd name="T63" fmla="*/ 13 h 207"/>
                <a:gd name="T64" fmla="*/ 202 w 338"/>
                <a:gd name="T65" fmla="*/ 27 h 207"/>
                <a:gd name="T66" fmla="*/ 194 w 338"/>
                <a:gd name="T67" fmla="*/ 44 h 207"/>
                <a:gd name="T68" fmla="*/ 180 w 338"/>
                <a:gd name="T69" fmla="*/ 71 h 207"/>
                <a:gd name="T70" fmla="*/ 163 w 338"/>
                <a:gd name="T71" fmla="*/ 37 h 207"/>
                <a:gd name="T72" fmla="*/ 159 w 338"/>
                <a:gd name="T73" fmla="*/ 28 h 207"/>
                <a:gd name="T74" fmla="*/ 163 w 338"/>
                <a:gd name="T75" fmla="*/ 13 h 207"/>
                <a:gd name="T76" fmla="*/ 169 w 338"/>
                <a:gd name="T77" fmla="*/ 12 h 207"/>
                <a:gd name="T78" fmla="*/ 169 w 338"/>
                <a:gd name="T79" fmla="*/ 0 h 207"/>
                <a:gd name="T80" fmla="*/ 134 w 338"/>
                <a:gd name="T81" fmla="*/ 2 h 207"/>
                <a:gd name="T82" fmla="*/ 99 w 338"/>
                <a:gd name="T83" fmla="*/ 0 h 207"/>
                <a:gd name="T84" fmla="*/ 98 w 338"/>
                <a:gd name="T85" fmla="*/ 12 h 207"/>
                <a:gd name="T86" fmla="*/ 106 w 338"/>
                <a:gd name="T87" fmla="*/ 13 h 207"/>
                <a:gd name="T88" fmla="*/ 126 w 338"/>
                <a:gd name="T89" fmla="*/ 27 h 207"/>
                <a:gd name="T90" fmla="*/ 159 w 338"/>
                <a:gd name="T91" fmla="*/ 94 h 207"/>
                <a:gd name="T92" fmla="*/ 159 w 338"/>
                <a:gd name="T93" fmla="*/ 110 h 207"/>
                <a:gd name="T94" fmla="*/ 151 w 338"/>
                <a:gd name="T95" fmla="*/ 127 h 207"/>
                <a:gd name="T96" fmla="*/ 135 w 338"/>
                <a:gd name="T97" fmla="*/ 160 h 207"/>
                <a:gd name="T98" fmla="*/ 117 w 338"/>
                <a:gd name="T99" fmla="*/ 127 h 207"/>
                <a:gd name="T100" fmla="*/ 75 w 338"/>
                <a:gd name="T101" fmla="*/ 42 h 207"/>
                <a:gd name="T102" fmla="*/ 73 w 338"/>
                <a:gd name="T103" fmla="*/ 13 h 207"/>
                <a:gd name="T104" fmla="*/ 79 w 338"/>
                <a:gd name="T105" fmla="*/ 12 h 207"/>
                <a:gd name="T106" fmla="*/ 79 w 338"/>
                <a:gd name="T107" fmla="*/ 0 h 207"/>
                <a:gd name="T108" fmla="*/ 39 w 338"/>
                <a:gd name="T109" fmla="*/ 2 h 207"/>
                <a:gd name="T110" fmla="*/ 4 w 338"/>
                <a:gd name="T111" fmla="*/ 0 h 207"/>
                <a:gd name="T112" fmla="*/ 3 w 338"/>
                <a:gd name="T113" fmla="*/ 12 h 207"/>
                <a:gd name="T114" fmla="*/ 13 w 338"/>
                <a:gd name="T115" fmla="*/ 14 h 207"/>
                <a:gd name="T116" fmla="*/ 34 w 338"/>
                <a:gd name="T117" fmla="*/ 33 h 207"/>
                <a:gd name="T118" fmla="*/ 97 w 338"/>
                <a:gd name="T119" fmla="*/ 15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8" h="207">
                  <a:moveTo>
                    <a:pt x="97" y="157"/>
                  </a:moveTo>
                  <a:lnTo>
                    <a:pt x="97" y="157"/>
                  </a:lnTo>
                  <a:cubicBezTo>
                    <a:pt x="102" y="165"/>
                    <a:pt x="115" y="193"/>
                    <a:pt x="119" y="205"/>
                  </a:cubicBezTo>
                  <a:cubicBezTo>
                    <a:pt x="120" y="206"/>
                    <a:pt x="122" y="207"/>
                    <a:pt x="125" y="207"/>
                  </a:cubicBezTo>
                  <a:cubicBezTo>
                    <a:pt x="126" y="207"/>
                    <a:pt x="129" y="206"/>
                    <a:pt x="130" y="205"/>
                  </a:cubicBezTo>
                  <a:cubicBezTo>
                    <a:pt x="135" y="192"/>
                    <a:pt x="156" y="150"/>
                    <a:pt x="171" y="121"/>
                  </a:cubicBezTo>
                  <a:cubicBezTo>
                    <a:pt x="177" y="131"/>
                    <a:pt x="206" y="191"/>
                    <a:pt x="210" y="205"/>
                  </a:cubicBezTo>
                  <a:cubicBezTo>
                    <a:pt x="213" y="206"/>
                    <a:pt x="215" y="207"/>
                    <a:pt x="216" y="207"/>
                  </a:cubicBezTo>
                  <a:cubicBezTo>
                    <a:pt x="219" y="207"/>
                    <a:pt x="220" y="206"/>
                    <a:pt x="222" y="205"/>
                  </a:cubicBezTo>
                  <a:cubicBezTo>
                    <a:pt x="230" y="186"/>
                    <a:pt x="239" y="166"/>
                    <a:pt x="248" y="146"/>
                  </a:cubicBezTo>
                  <a:lnTo>
                    <a:pt x="291" y="52"/>
                  </a:lnTo>
                  <a:cubicBezTo>
                    <a:pt x="305" y="22"/>
                    <a:pt x="308" y="17"/>
                    <a:pt x="322" y="14"/>
                  </a:cubicBezTo>
                  <a:lnTo>
                    <a:pt x="335" y="12"/>
                  </a:lnTo>
                  <a:cubicBezTo>
                    <a:pt x="338" y="10"/>
                    <a:pt x="338" y="2"/>
                    <a:pt x="334" y="0"/>
                  </a:cubicBezTo>
                  <a:cubicBezTo>
                    <a:pt x="321" y="1"/>
                    <a:pt x="311" y="2"/>
                    <a:pt x="300" y="2"/>
                  </a:cubicBezTo>
                  <a:cubicBezTo>
                    <a:pt x="288" y="2"/>
                    <a:pt x="278" y="1"/>
                    <a:pt x="266" y="0"/>
                  </a:cubicBezTo>
                  <a:cubicBezTo>
                    <a:pt x="263" y="3"/>
                    <a:pt x="262" y="8"/>
                    <a:pt x="266" y="12"/>
                  </a:cubicBezTo>
                  <a:lnTo>
                    <a:pt x="275" y="13"/>
                  </a:lnTo>
                  <a:cubicBezTo>
                    <a:pt x="288" y="15"/>
                    <a:pt x="286" y="17"/>
                    <a:pt x="275" y="43"/>
                  </a:cubicBezTo>
                  <a:lnTo>
                    <a:pt x="242" y="119"/>
                  </a:lnTo>
                  <a:cubicBezTo>
                    <a:pt x="231" y="145"/>
                    <a:pt x="228" y="152"/>
                    <a:pt x="224" y="160"/>
                  </a:cubicBezTo>
                  <a:cubicBezTo>
                    <a:pt x="220" y="152"/>
                    <a:pt x="213" y="140"/>
                    <a:pt x="205" y="121"/>
                  </a:cubicBezTo>
                  <a:lnTo>
                    <a:pt x="192" y="95"/>
                  </a:lnTo>
                  <a:cubicBezTo>
                    <a:pt x="188" y="87"/>
                    <a:pt x="188" y="85"/>
                    <a:pt x="192" y="78"/>
                  </a:cubicBezTo>
                  <a:cubicBezTo>
                    <a:pt x="197" y="70"/>
                    <a:pt x="209" y="47"/>
                    <a:pt x="216" y="36"/>
                  </a:cubicBezTo>
                  <a:cubicBezTo>
                    <a:pt x="222" y="25"/>
                    <a:pt x="227" y="16"/>
                    <a:pt x="242" y="13"/>
                  </a:cubicBezTo>
                  <a:lnTo>
                    <a:pt x="249" y="12"/>
                  </a:lnTo>
                  <a:cubicBezTo>
                    <a:pt x="253" y="10"/>
                    <a:pt x="253" y="2"/>
                    <a:pt x="249" y="0"/>
                  </a:cubicBezTo>
                  <a:cubicBezTo>
                    <a:pt x="242" y="1"/>
                    <a:pt x="229" y="2"/>
                    <a:pt x="218" y="2"/>
                  </a:cubicBezTo>
                  <a:cubicBezTo>
                    <a:pt x="205" y="2"/>
                    <a:pt x="193" y="1"/>
                    <a:pt x="186" y="0"/>
                  </a:cubicBezTo>
                  <a:cubicBezTo>
                    <a:pt x="182" y="2"/>
                    <a:pt x="182" y="10"/>
                    <a:pt x="186" y="12"/>
                  </a:cubicBezTo>
                  <a:lnTo>
                    <a:pt x="194" y="13"/>
                  </a:lnTo>
                  <a:cubicBezTo>
                    <a:pt x="205" y="15"/>
                    <a:pt x="206" y="17"/>
                    <a:pt x="202" y="27"/>
                  </a:cubicBezTo>
                  <a:lnTo>
                    <a:pt x="194" y="44"/>
                  </a:lnTo>
                  <a:cubicBezTo>
                    <a:pt x="190" y="54"/>
                    <a:pt x="185" y="61"/>
                    <a:pt x="180" y="71"/>
                  </a:cubicBezTo>
                  <a:cubicBezTo>
                    <a:pt x="176" y="61"/>
                    <a:pt x="172" y="54"/>
                    <a:pt x="163" y="37"/>
                  </a:cubicBezTo>
                  <a:lnTo>
                    <a:pt x="159" y="28"/>
                  </a:lnTo>
                  <a:cubicBezTo>
                    <a:pt x="155" y="17"/>
                    <a:pt x="155" y="15"/>
                    <a:pt x="163" y="13"/>
                  </a:cubicBezTo>
                  <a:lnTo>
                    <a:pt x="169" y="12"/>
                  </a:lnTo>
                  <a:cubicBezTo>
                    <a:pt x="172" y="10"/>
                    <a:pt x="172" y="2"/>
                    <a:pt x="169" y="0"/>
                  </a:cubicBezTo>
                  <a:cubicBezTo>
                    <a:pt x="159" y="1"/>
                    <a:pt x="147" y="2"/>
                    <a:pt x="134" y="2"/>
                  </a:cubicBezTo>
                  <a:cubicBezTo>
                    <a:pt x="121" y="2"/>
                    <a:pt x="108" y="1"/>
                    <a:pt x="99" y="0"/>
                  </a:cubicBezTo>
                  <a:cubicBezTo>
                    <a:pt x="95" y="2"/>
                    <a:pt x="94" y="10"/>
                    <a:pt x="98" y="12"/>
                  </a:cubicBezTo>
                  <a:lnTo>
                    <a:pt x="106" y="13"/>
                  </a:lnTo>
                  <a:cubicBezTo>
                    <a:pt x="116" y="15"/>
                    <a:pt x="121" y="17"/>
                    <a:pt x="126" y="27"/>
                  </a:cubicBezTo>
                  <a:lnTo>
                    <a:pt x="159" y="94"/>
                  </a:lnTo>
                  <a:cubicBezTo>
                    <a:pt x="163" y="102"/>
                    <a:pt x="162" y="104"/>
                    <a:pt x="159" y="110"/>
                  </a:cubicBezTo>
                  <a:lnTo>
                    <a:pt x="151" y="127"/>
                  </a:lnTo>
                  <a:cubicBezTo>
                    <a:pt x="143" y="144"/>
                    <a:pt x="138" y="153"/>
                    <a:pt x="135" y="160"/>
                  </a:cubicBezTo>
                  <a:cubicBezTo>
                    <a:pt x="130" y="154"/>
                    <a:pt x="125" y="141"/>
                    <a:pt x="117" y="127"/>
                  </a:cubicBezTo>
                  <a:lnTo>
                    <a:pt x="75" y="42"/>
                  </a:lnTo>
                  <a:cubicBezTo>
                    <a:pt x="63" y="18"/>
                    <a:pt x="61" y="16"/>
                    <a:pt x="73" y="13"/>
                  </a:cubicBezTo>
                  <a:lnTo>
                    <a:pt x="79" y="12"/>
                  </a:lnTo>
                  <a:cubicBezTo>
                    <a:pt x="82" y="9"/>
                    <a:pt x="83" y="2"/>
                    <a:pt x="79" y="0"/>
                  </a:cubicBezTo>
                  <a:cubicBezTo>
                    <a:pt x="63" y="1"/>
                    <a:pt x="52" y="2"/>
                    <a:pt x="39" y="2"/>
                  </a:cubicBezTo>
                  <a:cubicBezTo>
                    <a:pt x="28" y="2"/>
                    <a:pt x="14" y="1"/>
                    <a:pt x="4" y="0"/>
                  </a:cubicBezTo>
                  <a:cubicBezTo>
                    <a:pt x="0" y="2"/>
                    <a:pt x="0" y="9"/>
                    <a:pt x="3" y="12"/>
                  </a:cubicBezTo>
                  <a:lnTo>
                    <a:pt x="13" y="14"/>
                  </a:lnTo>
                  <a:cubicBezTo>
                    <a:pt x="24" y="18"/>
                    <a:pt x="29" y="22"/>
                    <a:pt x="34" y="33"/>
                  </a:cubicBezTo>
                  <a:lnTo>
                    <a:pt x="97" y="157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 userDrawn="1"/>
          </p:nvSpPr>
          <p:spPr bwMode="black">
            <a:xfrm>
              <a:off x="2768600" y="6445251"/>
              <a:ext cx="71437" cy="139700"/>
            </a:xfrm>
            <a:custGeom>
              <a:avLst/>
              <a:gdLst>
                <a:gd name="T0" fmla="*/ 34 w 102"/>
                <a:gd name="T1" fmla="*/ 152 h 201"/>
                <a:gd name="T2" fmla="*/ 34 w 102"/>
                <a:gd name="T3" fmla="*/ 152 h 201"/>
                <a:gd name="T4" fmla="*/ 12 w 102"/>
                <a:gd name="T5" fmla="*/ 188 h 201"/>
                <a:gd name="T6" fmla="*/ 4 w 102"/>
                <a:gd name="T7" fmla="*/ 190 h 201"/>
                <a:gd name="T8" fmla="*/ 4 w 102"/>
                <a:gd name="T9" fmla="*/ 201 h 201"/>
                <a:gd name="T10" fmla="*/ 51 w 102"/>
                <a:gd name="T11" fmla="*/ 200 h 201"/>
                <a:gd name="T12" fmla="*/ 98 w 102"/>
                <a:gd name="T13" fmla="*/ 201 h 201"/>
                <a:gd name="T14" fmla="*/ 98 w 102"/>
                <a:gd name="T15" fmla="*/ 190 h 201"/>
                <a:gd name="T16" fmla="*/ 90 w 102"/>
                <a:gd name="T17" fmla="*/ 188 h 201"/>
                <a:gd name="T18" fmla="*/ 68 w 102"/>
                <a:gd name="T19" fmla="*/ 152 h 201"/>
                <a:gd name="T20" fmla="*/ 68 w 102"/>
                <a:gd name="T21" fmla="*/ 50 h 201"/>
                <a:gd name="T22" fmla="*/ 90 w 102"/>
                <a:gd name="T23" fmla="*/ 13 h 201"/>
                <a:gd name="T24" fmla="*/ 98 w 102"/>
                <a:gd name="T25" fmla="*/ 12 h 201"/>
                <a:gd name="T26" fmla="*/ 98 w 102"/>
                <a:gd name="T27" fmla="*/ 0 h 201"/>
                <a:gd name="T28" fmla="*/ 51 w 102"/>
                <a:gd name="T29" fmla="*/ 2 h 201"/>
                <a:gd name="T30" fmla="*/ 4 w 102"/>
                <a:gd name="T31" fmla="*/ 0 h 201"/>
                <a:gd name="T32" fmla="*/ 4 w 102"/>
                <a:gd name="T33" fmla="*/ 12 h 201"/>
                <a:gd name="T34" fmla="*/ 12 w 102"/>
                <a:gd name="T35" fmla="*/ 13 h 201"/>
                <a:gd name="T36" fmla="*/ 34 w 102"/>
                <a:gd name="T37" fmla="*/ 50 h 201"/>
                <a:gd name="T38" fmla="*/ 34 w 102"/>
                <a:gd name="T39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1">
                  <a:moveTo>
                    <a:pt x="34" y="152"/>
                  </a:moveTo>
                  <a:lnTo>
                    <a:pt x="34" y="152"/>
                  </a:lnTo>
                  <a:cubicBezTo>
                    <a:pt x="34" y="184"/>
                    <a:pt x="32" y="186"/>
                    <a:pt x="12" y="188"/>
                  </a:cubicBezTo>
                  <a:lnTo>
                    <a:pt x="4" y="190"/>
                  </a:lnTo>
                  <a:cubicBezTo>
                    <a:pt x="0" y="193"/>
                    <a:pt x="1" y="200"/>
                    <a:pt x="4" y="201"/>
                  </a:cubicBezTo>
                  <a:cubicBezTo>
                    <a:pt x="22" y="201"/>
                    <a:pt x="37" y="200"/>
                    <a:pt x="51" y="200"/>
                  </a:cubicBezTo>
                  <a:cubicBezTo>
                    <a:pt x="65" y="200"/>
                    <a:pt x="80" y="201"/>
                    <a:pt x="98" y="201"/>
                  </a:cubicBezTo>
                  <a:cubicBezTo>
                    <a:pt x="101" y="200"/>
                    <a:pt x="102" y="193"/>
                    <a:pt x="98" y="190"/>
                  </a:cubicBezTo>
                  <a:lnTo>
                    <a:pt x="90" y="188"/>
                  </a:lnTo>
                  <a:cubicBezTo>
                    <a:pt x="70" y="186"/>
                    <a:pt x="68" y="184"/>
                    <a:pt x="68" y="152"/>
                  </a:cubicBezTo>
                  <a:lnTo>
                    <a:pt x="68" y="50"/>
                  </a:lnTo>
                  <a:cubicBezTo>
                    <a:pt x="68" y="18"/>
                    <a:pt x="70" y="17"/>
                    <a:pt x="90" y="13"/>
                  </a:cubicBezTo>
                  <a:lnTo>
                    <a:pt x="98" y="12"/>
                  </a:lnTo>
                  <a:cubicBezTo>
                    <a:pt x="102" y="9"/>
                    <a:pt x="101" y="2"/>
                    <a:pt x="98" y="0"/>
                  </a:cubicBezTo>
                  <a:cubicBezTo>
                    <a:pt x="80" y="1"/>
                    <a:pt x="65" y="2"/>
                    <a:pt x="51" y="2"/>
                  </a:cubicBezTo>
                  <a:cubicBezTo>
                    <a:pt x="37" y="2"/>
                    <a:pt x="22" y="1"/>
                    <a:pt x="4" y="0"/>
                  </a:cubicBezTo>
                  <a:cubicBezTo>
                    <a:pt x="1" y="2"/>
                    <a:pt x="0" y="9"/>
                    <a:pt x="4" y="12"/>
                  </a:cubicBezTo>
                  <a:lnTo>
                    <a:pt x="12" y="13"/>
                  </a:lnTo>
                  <a:cubicBezTo>
                    <a:pt x="32" y="17"/>
                    <a:pt x="34" y="18"/>
                    <a:pt x="34" y="50"/>
                  </a:cubicBezTo>
                  <a:lnTo>
                    <a:pt x="34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 userDrawn="1"/>
          </p:nvSpPr>
          <p:spPr bwMode="black">
            <a:xfrm>
              <a:off x="2846387" y="6445251"/>
              <a:ext cx="168275" cy="144463"/>
            </a:xfrm>
            <a:custGeom>
              <a:avLst/>
              <a:gdLst>
                <a:gd name="T0" fmla="*/ 193 w 242"/>
                <a:gd name="T1" fmla="*/ 125 h 207"/>
                <a:gd name="T2" fmla="*/ 193 w 242"/>
                <a:gd name="T3" fmla="*/ 125 h 207"/>
                <a:gd name="T4" fmla="*/ 191 w 242"/>
                <a:gd name="T5" fmla="*/ 144 h 207"/>
                <a:gd name="T6" fmla="*/ 149 w 242"/>
                <a:gd name="T7" fmla="*/ 101 h 207"/>
                <a:gd name="T8" fmla="*/ 106 w 242"/>
                <a:gd name="T9" fmla="*/ 57 h 207"/>
                <a:gd name="T10" fmla="*/ 61 w 242"/>
                <a:gd name="T11" fmla="*/ 0 h 207"/>
                <a:gd name="T12" fmla="*/ 43 w 242"/>
                <a:gd name="T13" fmla="*/ 2 h 207"/>
                <a:gd name="T14" fmla="*/ 4 w 242"/>
                <a:gd name="T15" fmla="*/ 0 h 207"/>
                <a:gd name="T16" fmla="*/ 2 w 242"/>
                <a:gd name="T17" fmla="*/ 12 h 207"/>
                <a:gd name="T18" fmla="*/ 10 w 242"/>
                <a:gd name="T19" fmla="*/ 13 h 207"/>
                <a:gd name="T20" fmla="*/ 27 w 242"/>
                <a:gd name="T21" fmla="*/ 19 h 207"/>
                <a:gd name="T22" fmla="*/ 36 w 242"/>
                <a:gd name="T23" fmla="*/ 48 h 207"/>
                <a:gd name="T24" fmla="*/ 36 w 242"/>
                <a:gd name="T25" fmla="*/ 130 h 207"/>
                <a:gd name="T26" fmla="*/ 21 w 242"/>
                <a:gd name="T27" fmla="*/ 188 h 207"/>
                <a:gd name="T28" fmla="*/ 7 w 242"/>
                <a:gd name="T29" fmla="*/ 190 h 207"/>
                <a:gd name="T30" fmla="*/ 7 w 242"/>
                <a:gd name="T31" fmla="*/ 201 h 207"/>
                <a:gd name="T32" fmla="*/ 45 w 242"/>
                <a:gd name="T33" fmla="*/ 200 h 207"/>
                <a:gd name="T34" fmla="*/ 86 w 242"/>
                <a:gd name="T35" fmla="*/ 201 h 207"/>
                <a:gd name="T36" fmla="*/ 87 w 242"/>
                <a:gd name="T37" fmla="*/ 190 h 207"/>
                <a:gd name="T38" fmla="*/ 72 w 242"/>
                <a:gd name="T39" fmla="*/ 188 h 207"/>
                <a:gd name="T40" fmla="*/ 53 w 242"/>
                <a:gd name="T41" fmla="*/ 130 h 207"/>
                <a:gd name="T42" fmla="*/ 53 w 242"/>
                <a:gd name="T43" fmla="*/ 70 h 207"/>
                <a:gd name="T44" fmla="*/ 54 w 242"/>
                <a:gd name="T45" fmla="*/ 50 h 207"/>
                <a:gd name="T46" fmla="*/ 90 w 242"/>
                <a:gd name="T47" fmla="*/ 85 h 207"/>
                <a:gd name="T48" fmla="*/ 159 w 242"/>
                <a:gd name="T49" fmla="*/ 160 h 207"/>
                <a:gd name="T50" fmla="*/ 201 w 242"/>
                <a:gd name="T51" fmla="*/ 206 h 207"/>
                <a:gd name="T52" fmla="*/ 211 w 242"/>
                <a:gd name="T53" fmla="*/ 202 h 207"/>
                <a:gd name="T54" fmla="*/ 210 w 242"/>
                <a:gd name="T55" fmla="*/ 149 h 207"/>
                <a:gd name="T56" fmla="*/ 210 w 242"/>
                <a:gd name="T57" fmla="*/ 72 h 207"/>
                <a:gd name="T58" fmla="*/ 226 w 242"/>
                <a:gd name="T59" fmla="*/ 13 h 207"/>
                <a:gd name="T60" fmla="*/ 239 w 242"/>
                <a:gd name="T61" fmla="*/ 12 h 207"/>
                <a:gd name="T62" fmla="*/ 239 w 242"/>
                <a:gd name="T63" fmla="*/ 0 h 207"/>
                <a:gd name="T64" fmla="*/ 201 w 242"/>
                <a:gd name="T65" fmla="*/ 2 h 207"/>
                <a:gd name="T66" fmla="*/ 160 w 242"/>
                <a:gd name="T67" fmla="*/ 0 h 207"/>
                <a:gd name="T68" fmla="*/ 159 w 242"/>
                <a:gd name="T69" fmla="*/ 12 h 207"/>
                <a:gd name="T70" fmla="*/ 174 w 242"/>
                <a:gd name="T71" fmla="*/ 13 h 207"/>
                <a:gd name="T72" fmla="*/ 193 w 242"/>
                <a:gd name="T73" fmla="*/ 72 h 207"/>
                <a:gd name="T74" fmla="*/ 193 w 242"/>
                <a:gd name="T75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207">
                  <a:moveTo>
                    <a:pt x="193" y="125"/>
                  </a:moveTo>
                  <a:lnTo>
                    <a:pt x="193" y="125"/>
                  </a:lnTo>
                  <a:cubicBezTo>
                    <a:pt x="193" y="136"/>
                    <a:pt x="193" y="143"/>
                    <a:pt x="191" y="144"/>
                  </a:cubicBezTo>
                  <a:cubicBezTo>
                    <a:pt x="186" y="140"/>
                    <a:pt x="159" y="111"/>
                    <a:pt x="149" y="101"/>
                  </a:cubicBezTo>
                  <a:lnTo>
                    <a:pt x="106" y="57"/>
                  </a:lnTo>
                  <a:cubicBezTo>
                    <a:pt x="87" y="37"/>
                    <a:pt x="70" y="18"/>
                    <a:pt x="61" y="0"/>
                  </a:cubicBezTo>
                  <a:cubicBezTo>
                    <a:pt x="55" y="1"/>
                    <a:pt x="50" y="2"/>
                    <a:pt x="43" y="2"/>
                  </a:cubicBezTo>
                  <a:cubicBezTo>
                    <a:pt x="33" y="2"/>
                    <a:pt x="21" y="2"/>
                    <a:pt x="4" y="0"/>
                  </a:cubicBezTo>
                  <a:cubicBezTo>
                    <a:pt x="0" y="2"/>
                    <a:pt x="0" y="9"/>
                    <a:pt x="2" y="12"/>
                  </a:cubicBezTo>
                  <a:lnTo>
                    <a:pt x="10" y="13"/>
                  </a:lnTo>
                  <a:cubicBezTo>
                    <a:pt x="14" y="14"/>
                    <a:pt x="22" y="17"/>
                    <a:pt x="27" y="19"/>
                  </a:cubicBezTo>
                  <a:cubicBezTo>
                    <a:pt x="35" y="27"/>
                    <a:pt x="36" y="33"/>
                    <a:pt x="36" y="48"/>
                  </a:cubicBezTo>
                  <a:lnTo>
                    <a:pt x="36" y="130"/>
                  </a:lnTo>
                  <a:cubicBezTo>
                    <a:pt x="36" y="175"/>
                    <a:pt x="33" y="187"/>
                    <a:pt x="21" y="188"/>
                  </a:cubicBezTo>
                  <a:lnTo>
                    <a:pt x="7" y="190"/>
                  </a:lnTo>
                  <a:cubicBezTo>
                    <a:pt x="4" y="193"/>
                    <a:pt x="4" y="200"/>
                    <a:pt x="7" y="201"/>
                  </a:cubicBezTo>
                  <a:cubicBezTo>
                    <a:pt x="23" y="201"/>
                    <a:pt x="32" y="200"/>
                    <a:pt x="45" y="200"/>
                  </a:cubicBezTo>
                  <a:cubicBezTo>
                    <a:pt x="58" y="200"/>
                    <a:pt x="69" y="201"/>
                    <a:pt x="86" y="201"/>
                  </a:cubicBezTo>
                  <a:cubicBezTo>
                    <a:pt x="90" y="199"/>
                    <a:pt x="90" y="193"/>
                    <a:pt x="87" y="190"/>
                  </a:cubicBezTo>
                  <a:lnTo>
                    <a:pt x="72" y="188"/>
                  </a:lnTo>
                  <a:cubicBezTo>
                    <a:pt x="55" y="187"/>
                    <a:pt x="53" y="175"/>
                    <a:pt x="53" y="130"/>
                  </a:cubicBezTo>
                  <a:lnTo>
                    <a:pt x="53" y="70"/>
                  </a:lnTo>
                  <a:cubicBezTo>
                    <a:pt x="53" y="55"/>
                    <a:pt x="53" y="50"/>
                    <a:pt x="54" y="50"/>
                  </a:cubicBezTo>
                  <a:cubicBezTo>
                    <a:pt x="60" y="55"/>
                    <a:pt x="72" y="67"/>
                    <a:pt x="90" y="85"/>
                  </a:cubicBezTo>
                  <a:lnTo>
                    <a:pt x="159" y="160"/>
                  </a:lnTo>
                  <a:cubicBezTo>
                    <a:pt x="187" y="190"/>
                    <a:pt x="197" y="200"/>
                    <a:pt x="201" y="206"/>
                  </a:cubicBezTo>
                  <a:cubicBezTo>
                    <a:pt x="206" y="207"/>
                    <a:pt x="210" y="205"/>
                    <a:pt x="211" y="202"/>
                  </a:cubicBezTo>
                  <a:cubicBezTo>
                    <a:pt x="210" y="195"/>
                    <a:pt x="210" y="158"/>
                    <a:pt x="210" y="149"/>
                  </a:cubicBezTo>
                  <a:lnTo>
                    <a:pt x="210" y="72"/>
                  </a:lnTo>
                  <a:cubicBezTo>
                    <a:pt x="210" y="27"/>
                    <a:pt x="213" y="14"/>
                    <a:pt x="226" y="13"/>
                  </a:cubicBezTo>
                  <a:lnTo>
                    <a:pt x="239" y="12"/>
                  </a:lnTo>
                  <a:cubicBezTo>
                    <a:pt x="242" y="9"/>
                    <a:pt x="242" y="2"/>
                    <a:pt x="239" y="0"/>
                  </a:cubicBezTo>
                  <a:cubicBezTo>
                    <a:pt x="224" y="1"/>
                    <a:pt x="214" y="2"/>
                    <a:pt x="201" y="2"/>
                  </a:cubicBezTo>
                  <a:cubicBezTo>
                    <a:pt x="187" y="2"/>
                    <a:pt x="177" y="1"/>
                    <a:pt x="160" y="0"/>
                  </a:cubicBezTo>
                  <a:cubicBezTo>
                    <a:pt x="156" y="2"/>
                    <a:pt x="156" y="9"/>
                    <a:pt x="159" y="12"/>
                  </a:cubicBezTo>
                  <a:lnTo>
                    <a:pt x="174" y="13"/>
                  </a:lnTo>
                  <a:cubicBezTo>
                    <a:pt x="191" y="15"/>
                    <a:pt x="193" y="27"/>
                    <a:pt x="193" y="72"/>
                  </a:cubicBezTo>
                  <a:lnTo>
                    <a:pt x="193" y="125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 userDrawn="1"/>
          </p:nvSpPr>
          <p:spPr bwMode="black">
            <a:xfrm>
              <a:off x="3021012" y="6369051"/>
              <a:ext cx="212725" cy="220663"/>
            </a:xfrm>
            <a:custGeom>
              <a:avLst/>
              <a:gdLst>
                <a:gd name="T0" fmla="*/ 275 w 305"/>
                <a:gd name="T1" fmla="*/ 237 h 316"/>
                <a:gd name="T2" fmla="*/ 275 w 305"/>
                <a:gd name="T3" fmla="*/ 237 h 316"/>
                <a:gd name="T4" fmla="*/ 295 w 305"/>
                <a:gd name="T5" fmla="*/ 199 h 316"/>
                <a:gd name="T6" fmla="*/ 302 w 305"/>
                <a:gd name="T7" fmla="*/ 197 h 316"/>
                <a:gd name="T8" fmla="*/ 302 w 305"/>
                <a:gd name="T9" fmla="*/ 186 h 316"/>
                <a:gd name="T10" fmla="*/ 254 w 305"/>
                <a:gd name="T11" fmla="*/ 187 h 316"/>
                <a:gd name="T12" fmla="*/ 188 w 305"/>
                <a:gd name="T13" fmla="*/ 186 h 316"/>
                <a:gd name="T14" fmla="*/ 188 w 305"/>
                <a:gd name="T15" fmla="*/ 197 h 316"/>
                <a:gd name="T16" fmla="*/ 208 w 305"/>
                <a:gd name="T17" fmla="*/ 200 h 316"/>
                <a:gd name="T18" fmla="*/ 238 w 305"/>
                <a:gd name="T19" fmla="*/ 244 h 316"/>
                <a:gd name="T20" fmla="*/ 238 w 305"/>
                <a:gd name="T21" fmla="*/ 263 h 316"/>
                <a:gd name="T22" fmla="*/ 233 w 305"/>
                <a:gd name="T23" fmla="*/ 289 h 316"/>
                <a:gd name="T24" fmla="*/ 183 w 305"/>
                <a:gd name="T25" fmla="*/ 302 h 316"/>
                <a:gd name="T26" fmla="*/ 46 w 305"/>
                <a:gd name="T27" fmla="*/ 146 h 316"/>
                <a:gd name="T28" fmla="*/ 174 w 305"/>
                <a:gd name="T29" fmla="*/ 14 h 316"/>
                <a:gd name="T30" fmla="*/ 267 w 305"/>
                <a:gd name="T31" fmla="*/ 78 h 316"/>
                <a:gd name="T32" fmla="*/ 280 w 305"/>
                <a:gd name="T33" fmla="*/ 77 h 316"/>
                <a:gd name="T34" fmla="*/ 272 w 305"/>
                <a:gd name="T35" fmla="*/ 11 h 316"/>
                <a:gd name="T36" fmla="*/ 244 w 305"/>
                <a:gd name="T37" fmla="*/ 7 h 316"/>
                <a:gd name="T38" fmla="*/ 186 w 305"/>
                <a:gd name="T39" fmla="*/ 0 h 316"/>
                <a:gd name="T40" fmla="*/ 41 w 305"/>
                <a:gd name="T41" fmla="*/ 54 h 316"/>
                <a:gd name="T42" fmla="*/ 0 w 305"/>
                <a:gd name="T43" fmla="*/ 162 h 316"/>
                <a:gd name="T44" fmla="*/ 42 w 305"/>
                <a:gd name="T45" fmla="*/ 266 h 316"/>
                <a:gd name="T46" fmla="*/ 182 w 305"/>
                <a:gd name="T47" fmla="*/ 316 h 316"/>
                <a:gd name="T48" fmla="*/ 264 w 305"/>
                <a:gd name="T49" fmla="*/ 304 h 316"/>
                <a:gd name="T50" fmla="*/ 286 w 305"/>
                <a:gd name="T51" fmla="*/ 300 h 316"/>
                <a:gd name="T52" fmla="*/ 287 w 305"/>
                <a:gd name="T53" fmla="*/ 295 h 316"/>
                <a:gd name="T54" fmla="*/ 275 w 305"/>
                <a:gd name="T55" fmla="*/ 263 h 316"/>
                <a:gd name="T56" fmla="*/ 275 w 305"/>
                <a:gd name="T57" fmla="*/ 23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5" h="316">
                  <a:moveTo>
                    <a:pt x="275" y="237"/>
                  </a:moveTo>
                  <a:lnTo>
                    <a:pt x="275" y="237"/>
                  </a:lnTo>
                  <a:cubicBezTo>
                    <a:pt x="275" y="214"/>
                    <a:pt x="276" y="201"/>
                    <a:pt x="295" y="199"/>
                  </a:cubicBezTo>
                  <a:lnTo>
                    <a:pt x="302" y="197"/>
                  </a:lnTo>
                  <a:cubicBezTo>
                    <a:pt x="305" y="195"/>
                    <a:pt x="305" y="188"/>
                    <a:pt x="302" y="186"/>
                  </a:cubicBezTo>
                  <a:cubicBezTo>
                    <a:pt x="287" y="187"/>
                    <a:pt x="271" y="187"/>
                    <a:pt x="254" y="187"/>
                  </a:cubicBezTo>
                  <a:cubicBezTo>
                    <a:pt x="227" y="187"/>
                    <a:pt x="201" y="187"/>
                    <a:pt x="188" y="186"/>
                  </a:cubicBezTo>
                  <a:cubicBezTo>
                    <a:pt x="185" y="187"/>
                    <a:pt x="184" y="196"/>
                    <a:pt x="188" y="197"/>
                  </a:cubicBezTo>
                  <a:lnTo>
                    <a:pt x="208" y="200"/>
                  </a:lnTo>
                  <a:cubicBezTo>
                    <a:pt x="237" y="203"/>
                    <a:pt x="238" y="206"/>
                    <a:pt x="238" y="244"/>
                  </a:cubicBezTo>
                  <a:lnTo>
                    <a:pt x="238" y="263"/>
                  </a:lnTo>
                  <a:cubicBezTo>
                    <a:pt x="238" y="277"/>
                    <a:pt x="235" y="286"/>
                    <a:pt x="233" y="289"/>
                  </a:cubicBezTo>
                  <a:cubicBezTo>
                    <a:pt x="228" y="296"/>
                    <a:pt x="211" y="302"/>
                    <a:pt x="183" y="302"/>
                  </a:cubicBezTo>
                  <a:cubicBezTo>
                    <a:pt x="91" y="302"/>
                    <a:pt x="46" y="233"/>
                    <a:pt x="46" y="146"/>
                  </a:cubicBezTo>
                  <a:cubicBezTo>
                    <a:pt x="46" y="77"/>
                    <a:pt x="85" y="14"/>
                    <a:pt x="174" y="14"/>
                  </a:cubicBezTo>
                  <a:cubicBezTo>
                    <a:pt x="220" y="14"/>
                    <a:pt x="254" y="29"/>
                    <a:pt x="267" y="78"/>
                  </a:cubicBezTo>
                  <a:cubicBezTo>
                    <a:pt x="270" y="81"/>
                    <a:pt x="278" y="81"/>
                    <a:pt x="280" y="77"/>
                  </a:cubicBezTo>
                  <a:cubicBezTo>
                    <a:pt x="275" y="50"/>
                    <a:pt x="272" y="26"/>
                    <a:pt x="272" y="11"/>
                  </a:cubicBezTo>
                  <a:cubicBezTo>
                    <a:pt x="267" y="12"/>
                    <a:pt x="253" y="8"/>
                    <a:pt x="244" y="7"/>
                  </a:cubicBezTo>
                  <a:cubicBezTo>
                    <a:pt x="237" y="5"/>
                    <a:pt x="212" y="0"/>
                    <a:pt x="186" y="0"/>
                  </a:cubicBezTo>
                  <a:cubicBezTo>
                    <a:pt x="117" y="0"/>
                    <a:pt x="72" y="21"/>
                    <a:pt x="41" y="54"/>
                  </a:cubicBezTo>
                  <a:cubicBezTo>
                    <a:pt x="13" y="84"/>
                    <a:pt x="0" y="123"/>
                    <a:pt x="0" y="162"/>
                  </a:cubicBezTo>
                  <a:cubicBezTo>
                    <a:pt x="0" y="202"/>
                    <a:pt x="15" y="238"/>
                    <a:pt x="42" y="266"/>
                  </a:cubicBezTo>
                  <a:cubicBezTo>
                    <a:pt x="78" y="302"/>
                    <a:pt x="127" y="316"/>
                    <a:pt x="182" y="316"/>
                  </a:cubicBezTo>
                  <a:cubicBezTo>
                    <a:pt x="206" y="316"/>
                    <a:pt x="239" y="311"/>
                    <a:pt x="264" y="304"/>
                  </a:cubicBezTo>
                  <a:cubicBezTo>
                    <a:pt x="272" y="302"/>
                    <a:pt x="281" y="300"/>
                    <a:pt x="286" y="300"/>
                  </a:cubicBezTo>
                  <a:cubicBezTo>
                    <a:pt x="288" y="299"/>
                    <a:pt x="288" y="296"/>
                    <a:pt x="287" y="295"/>
                  </a:cubicBezTo>
                  <a:cubicBezTo>
                    <a:pt x="278" y="292"/>
                    <a:pt x="275" y="281"/>
                    <a:pt x="275" y="263"/>
                  </a:cubicBezTo>
                  <a:lnTo>
                    <a:pt x="275" y="237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3" name="Freeform 12"/>
            <p:cNvSpPr>
              <a:spLocks noEditPoints="1"/>
            </p:cNvSpPr>
            <p:nvPr userDrawn="1"/>
          </p:nvSpPr>
          <p:spPr bwMode="black">
            <a:xfrm>
              <a:off x="3228976" y="6445251"/>
              <a:ext cx="150812" cy="141288"/>
            </a:xfrm>
            <a:custGeom>
              <a:avLst/>
              <a:gdLst>
                <a:gd name="T0" fmla="*/ 67 w 216"/>
                <a:gd name="T1" fmla="*/ 27 h 203"/>
                <a:gd name="T2" fmla="*/ 67 w 216"/>
                <a:gd name="T3" fmla="*/ 27 h 203"/>
                <a:gd name="T4" fmla="*/ 87 w 216"/>
                <a:gd name="T5" fmla="*/ 14 h 203"/>
                <a:gd name="T6" fmla="*/ 135 w 216"/>
                <a:gd name="T7" fmla="*/ 57 h 203"/>
                <a:gd name="T8" fmla="*/ 90 w 216"/>
                <a:gd name="T9" fmla="*/ 100 h 203"/>
                <a:gd name="T10" fmla="*/ 67 w 216"/>
                <a:gd name="T11" fmla="*/ 88 h 203"/>
                <a:gd name="T12" fmla="*/ 67 w 216"/>
                <a:gd name="T13" fmla="*/ 27 h 203"/>
                <a:gd name="T14" fmla="*/ 32 w 216"/>
                <a:gd name="T15" fmla="*/ 152 h 203"/>
                <a:gd name="T16" fmla="*/ 32 w 216"/>
                <a:gd name="T17" fmla="*/ 152 h 203"/>
                <a:gd name="T18" fmla="*/ 11 w 216"/>
                <a:gd name="T19" fmla="*/ 188 h 203"/>
                <a:gd name="T20" fmla="*/ 4 w 216"/>
                <a:gd name="T21" fmla="*/ 190 h 203"/>
                <a:gd name="T22" fmla="*/ 5 w 216"/>
                <a:gd name="T23" fmla="*/ 201 h 203"/>
                <a:gd name="T24" fmla="*/ 50 w 216"/>
                <a:gd name="T25" fmla="*/ 200 h 203"/>
                <a:gd name="T26" fmla="*/ 98 w 216"/>
                <a:gd name="T27" fmla="*/ 201 h 203"/>
                <a:gd name="T28" fmla="*/ 99 w 216"/>
                <a:gd name="T29" fmla="*/ 190 h 203"/>
                <a:gd name="T30" fmla="*/ 89 w 216"/>
                <a:gd name="T31" fmla="*/ 188 h 203"/>
                <a:gd name="T32" fmla="*/ 67 w 216"/>
                <a:gd name="T33" fmla="*/ 152 h 203"/>
                <a:gd name="T34" fmla="*/ 67 w 216"/>
                <a:gd name="T35" fmla="*/ 120 h 203"/>
                <a:gd name="T36" fmla="*/ 80 w 216"/>
                <a:gd name="T37" fmla="*/ 112 h 203"/>
                <a:gd name="T38" fmla="*/ 98 w 216"/>
                <a:gd name="T39" fmla="*/ 120 h 203"/>
                <a:gd name="T40" fmla="*/ 132 w 216"/>
                <a:gd name="T41" fmla="*/ 169 h 203"/>
                <a:gd name="T42" fmla="*/ 196 w 216"/>
                <a:gd name="T43" fmla="*/ 203 h 203"/>
                <a:gd name="T44" fmla="*/ 215 w 216"/>
                <a:gd name="T45" fmla="*/ 201 h 203"/>
                <a:gd name="T46" fmla="*/ 215 w 216"/>
                <a:gd name="T47" fmla="*/ 194 h 203"/>
                <a:gd name="T48" fmla="*/ 190 w 216"/>
                <a:gd name="T49" fmla="*/ 184 h 203"/>
                <a:gd name="T50" fmla="*/ 132 w 216"/>
                <a:gd name="T51" fmla="*/ 111 h 203"/>
                <a:gd name="T52" fmla="*/ 132 w 216"/>
                <a:gd name="T53" fmla="*/ 104 h 203"/>
                <a:gd name="T54" fmla="*/ 173 w 216"/>
                <a:gd name="T55" fmla="*/ 55 h 203"/>
                <a:gd name="T56" fmla="*/ 84 w 216"/>
                <a:gd name="T57" fmla="*/ 0 h 203"/>
                <a:gd name="T58" fmla="*/ 9 w 216"/>
                <a:gd name="T59" fmla="*/ 3 h 203"/>
                <a:gd name="T60" fmla="*/ 9 w 216"/>
                <a:gd name="T61" fmla="*/ 14 h 203"/>
                <a:gd name="T62" fmla="*/ 22 w 216"/>
                <a:gd name="T63" fmla="*/ 17 h 203"/>
                <a:gd name="T64" fmla="*/ 32 w 216"/>
                <a:gd name="T65" fmla="*/ 55 h 203"/>
                <a:gd name="T66" fmla="*/ 32 w 216"/>
                <a:gd name="T67" fmla="*/ 1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203">
                  <a:moveTo>
                    <a:pt x="67" y="27"/>
                  </a:moveTo>
                  <a:lnTo>
                    <a:pt x="67" y="27"/>
                  </a:lnTo>
                  <a:cubicBezTo>
                    <a:pt x="67" y="14"/>
                    <a:pt x="70" y="14"/>
                    <a:pt x="87" y="14"/>
                  </a:cubicBezTo>
                  <a:cubicBezTo>
                    <a:pt x="119" y="14"/>
                    <a:pt x="135" y="34"/>
                    <a:pt x="135" y="57"/>
                  </a:cubicBezTo>
                  <a:cubicBezTo>
                    <a:pt x="135" y="88"/>
                    <a:pt x="120" y="100"/>
                    <a:pt x="90" y="100"/>
                  </a:cubicBezTo>
                  <a:cubicBezTo>
                    <a:pt x="67" y="100"/>
                    <a:pt x="67" y="100"/>
                    <a:pt x="67" y="88"/>
                  </a:cubicBezTo>
                  <a:lnTo>
                    <a:pt x="67" y="27"/>
                  </a:lnTo>
                  <a:close/>
                  <a:moveTo>
                    <a:pt x="32" y="152"/>
                  </a:moveTo>
                  <a:lnTo>
                    <a:pt x="32" y="152"/>
                  </a:lnTo>
                  <a:cubicBezTo>
                    <a:pt x="32" y="184"/>
                    <a:pt x="30" y="185"/>
                    <a:pt x="11" y="188"/>
                  </a:cubicBezTo>
                  <a:lnTo>
                    <a:pt x="4" y="190"/>
                  </a:lnTo>
                  <a:cubicBezTo>
                    <a:pt x="0" y="192"/>
                    <a:pt x="0" y="200"/>
                    <a:pt x="5" y="201"/>
                  </a:cubicBezTo>
                  <a:cubicBezTo>
                    <a:pt x="21" y="201"/>
                    <a:pt x="35" y="200"/>
                    <a:pt x="50" y="200"/>
                  </a:cubicBezTo>
                  <a:cubicBezTo>
                    <a:pt x="64" y="200"/>
                    <a:pt x="79" y="201"/>
                    <a:pt x="98" y="201"/>
                  </a:cubicBezTo>
                  <a:cubicBezTo>
                    <a:pt x="102" y="200"/>
                    <a:pt x="102" y="193"/>
                    <a:pt x="99" y="190"/>
                  </a:cubicBezTo>
                  <a:lnTo>
                    <a:pt x="89" y="188"/>
                  </a:lnTo>
                  <a:cubicBezTo>
                    <a:pt x="69" y="186"/>
                    <a:pt x="67" y="184"/>
                    <a:pt x="67" y="152"/>
                  </a:cubicBezTo>
                  <a:lnTo>
                    <a:pt x="67" y="120"/>
                  </a:lnTo>
                  <a:cubicBezTo>
                    <a:pt x="67" y="113"/>
                    <a:pt x="68" y="112"/>
                    <a:pt x="80" y="112"/>
                  </a:cubicBezTo>
                  <a:cubicBezTo>
                    <a:pt x="87" y="112"/>
                    <a:pt x="94" y="114"/>
                    <a:pt x="98" y="120"/>
                  </a:cubicBezTo>
                  <a:cubicBezTo>
                    <a:pt x="107" y="134"/>
                    <a:pt x="120" y="154"/>
                    <a:pt x="132" y="169"/>
                  </a:cubicBezTo>
                  <a:cubicBezTo>
                    <a:pt x="152" y="195"/>
                    <a:pt x="168" y="203"/>
                    <a:pt x="196" y="203"/>
                  </a:cubicBezTo>
                  <a:cubicBezTo>
                    <a:pt x="204" y="203"/>
                    <a:pt x="210" y="203"/>
                    <a:pt x="215" y="201"/>
                  </a:cubicBezTo>
                  <a:cubicBezTo>
                    <a:pt x="216" y="200"/>
                    <a:pt x="216" y="195"/>
                    <a:pt x="215" y="194"/>
                  </a:cubicBezTo>
                  <a:cubicBezTo>
                    <a:pt x="208" y="193"/>
                    <a:pt x="199" y="191"/>
                    <a:pt x="190" y="184"/>
                  </a:cubicBezTo>
                  <a:cubicBezTo>
                    <a:pt x="175" y="172"/>
                    <a:pt x="155" y="150"/>
                    <a:pt x="132" y="111"/>
                  </a:cubicBezTo>
                  <a:cubicBezTo>
                    <a:pt x="131" y="109"/>
                    <a:pt x="130" y="106"/>
                    <a:pt x="132" y="104"/>
                  </a:cubicBezTo>
                  <a:cubicBezTo>
                    <a:pt x="150" y="98"/>
                    <a:pt x="173" y="84"/>
                    <a:pt x="173" y="55"/>
                  </a:cubicBezTo>
                  <a:cubicBezTo>
                    <a:pt x="173" y="7"/>
                    <a:pt x="127" y="0"/>
                    <a:pt x="84" y="0"/>
                  </a:cubicBezTo>
                  <a:cubicBezTo>
                    <a:pt x="59" y="0"/>
                    <a:pt x="34" y="1"/>
                    <a:pt x="9" y="3"/>
                  </a:cubicBezTo>
                  <a:cubicBezTo>
                    <a:pt x="4" y="4"/>
                    <a:pt x="5" y="14"/>
                    <a:pt x="9" y="14"/>
                  </a:cubicBezTo>
                  <a:lnTo>
                    <a:pt x="22" y="17"/>
                  </a:lnTo>
                  <a:cubicBezTo>
                    <a:pt x="32" y="18"/>
                    <a:pt x="32" y="25"/>
                    <a:pt x="32" y="55"/>
                  </a:cubicBezTo>
                  <a:lnTo>
                    <a:pt x="32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4" name="Freeform 13"/>
            <p:cNvSpPr>
              <a:spLocks noEditPoints="1"/>
            </p:cNvSpPr>
            <p:nvPr userDrawn="1"/>
          </p:nvSpPr>
          <p:spPr bwMode="black">
            <a:xfrm>
              <a:off x="3355976" y="6442076"/>
              <a:ext cx="155575" cy="147638"/>
            </a:xfrm>
            <a:custGeom>
              <a:avLst/>
              <a:gdLst>
                <a:gd name="T0" fmla="*/ 110 w 224"/>
                <a:gd name="T1" fmla="*/ 13 h 212"/>
                <a:gd name="T2" fmla="*/ 110 w 224"/>
                <a:gd name="T3" fmla="*/ 13 h 212"/>
                <a:gd name="T4" fmla="*/ 183 w 224"/>
                <a:gd name="T5" fmla="*/ 112 h 212"/>
                <a:gd name="T6" fmla="*/ 115 w 224"/>
                <a:gd name="T7" fmla="*/ 198 h 212"/>
                <a:gd name="T8" fmla="*/ 40 w 224"/>
                <a:gd name="T9" fmla="*/ 100 h 212"/>
                <a:gd name="T10" fmla="*/ 110 w 224"/>
                <a:gd name="T11" fmla="*/ 13 h 212"/>
                <a:gd name="T12" fmla="*/ 113 w 224"/>
                <a:gd name="T13" fmla="*/ 0 h 212"/>
                <a:gd name="T14" fmla="*/ 113 w 224"/>
                <a:gd name="T15" fmla="*/ 0 h 212"/>
                <a:gd name="T16" fmla="*/ 0 w 224"/>
                <a:gd name="T17" fmla="*/ 107 h 212"/>
                <a:gd name="T18" fmla="*/ 113 w 224"/>
                <a:gd name="T19" fmla="*/ 212 h 212"/>
                <a:gd name="T20" fmla="*/ 224 w 224"/>
                <a:gd name="T21" fmla="*/ 105 h 212"/>
                <a:gd name="T22" fmla="*/ 113 w 224"/>
                <a:gd name="T2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212">
                  <a:moveTo>
                    <a:pt x="110" y="13"/>
                  </a:moveTo>
                  <a:lnTo>
                    <a:pt x="110" y="13"/>
                  </a:lnTo>
                  <a:cubicBezTo>
                    <a:pt x="160" y="13"/>
                    <a:pt x="183" y="63"/>
                    <a:pt x="183" y="112"/>
                  </a:cubicBezTo>
                  <a:cubicBezTo>
                    <a:pt x="183" y="175"/>
                    <a:pt x="150" y="198"/>
                    <a:pt x="115" y="198"/>
                  </a:cubicBezTo>
                  <a:cubicBezTo>
                    <a:pt x="62" y="198"/>
                    <a:pt x="40" y="148"/>
                    <a:pt x="40" y="100"/>
                  </a:cubicBezTo>
                  <a:cubicBezTo>
                    <a:pt x="40" y="36"/>
                    <a:pt x="77" y="13"/>
                    <a:pt x="110" y="13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cubicBezTo>
                    <a:pt x="47" y="0"/>
                    <a:pt x="0" y="47"/>
                    <a:pt x="0" y="107"/>
                  </a:cubicBezTo>
                  <a:cubicBezTo>
                    <a:pt x="0" y="165"/>
                    <a:pt x="42" y="212"/>
                    <a:pt x="113" y="212"/>
                  </a:cubicBezTo>
                  <a:cubicBezTo>
                    <a:pt x="177" y="212"/>
                    <a:pt x="224" y="167"/>
                    <a:pt x="224" y="105"/>
                  </a:cubicBezTo>
                  <a:cubicBezTo>
                    <a:pt x="224" y="49"/>
                    <a:pt x="186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 userDrawn="1"/>
          </p:nvSpPr>
          <p:spPr bwMode="black">
            <a:xfrm>
              <a:off x="3503613" y="6445251"/>
              <a:ext cx="163513" cy="144463"/>
            </a:xfrm>
            <a:custGeom>
              <a:avLst/>
              <a:gdLst>
                <a:gd name="T0" fmla="*/ 31 w 233"/>
                <a:gd name="T1" fmla="*/ 123 h 207"/>
                <a:gd name="T2" fmla="*/ 31 w 233"/>
                <a:gd name="T3" fmla="*/ 123 h 207"/>
                <a:gd name="T4" fmla="*/ 51 w 233"/>
                <a:gd name="T5" fmla="*/ 187 h 207"/>
                <a:gd name="T6" fmla="*/ 116 w 233"/>
                <a:gd name="T7" fmla="*/ 207 h 207"/>
                <a:gd name="T8" fmla="*/ 200 w 233"/>
                <a:gd name="T9" fmla="*/ 117 h 207"/>
                <a:gd name="T10" fmla="*/ 200 w 233"/>
                <a:gd name="T11" fmla="*/ 72 h 207"/>
                <a:gd name="T12" fmla="*/ 216 w 233"/>
                <a:gd name="T13" fmla="*/ 13 h 207"/>
                <a:gd name="T14" fmla="*/ 230 w 233"/>
                <a:gd name="T15" fmla="*/ 12 h 207"/>
                <a:gd name="T16" fmla="*/ 229 w 233"/>
                <a:gd name="T17" fmla="*/ 0 h 207"/>
                <a:gd name="T18" fmla="*/ 192 w 233"/>
                <a:gd name="T19" fmla="*/ 2 h 207"/>
                <a:gd name="T20" fmla="*/ 153 w 233"/>
                <a:gd name="T21" fmla="*/ 0 h 207"/>
                <a:gd name="T22" fmla="*/ 152 w 233"/>
                <a:gd name="T23" fmla="*/ 12 h 207"/>
                <a:gd name="T24" fmla="*/ 162 w 233"/>
                <a:gd name="T25" fmla="*/ 13 h 207"/>
                <a:gd name="T26" fmla="*/ 184 w 233"/>
                <a:gd name="T27" fmla="*/ 72 h 207"/>
                <a:gd name="T28" fmla="*/ 184 w 233"/>
                <a:gd name="T29" fmla="*/ 115 h 207"/>
                <a:gd name="T30" fmla="*/ 125 w 233"/>
                <a:gd name="T31" fmla="*/ 191 h 207"/>
                <a:gd name="T32" fmla="*/ 66 w 233"/>
                <a:gd name="T33" fmla="*/ 114 h 207"/>
                <a:gd name="T34" fmla="*/ 66 w 233"/>
                <a:gd name="T35" fmla="*/ 49 h 207"/>
                <a:gd name="T36" fmla="*/ 87 w 233"/>
                <a:gd name="T37" fmla="*/ 13 h 207"/>
                <a:gd name="T38" fmla="*/ 96 w 233"/>
                <a:gd name="T39" fmla="*/ 12 h 207"/>
                <a:gd name="T40" fmla="*/ 95 w 233"/>
                <a:gd name="T41" fmla="*/ 0 h 207"/>
                <a:gd name="T42" fmla="*/ 49 w 233"/>
                <a:gd name="T43" fmla="*/ 2 h 207"/>
                <a:gd name="T44" fmla="*/ 4 w 233"/>
                <a:gd name="T45" fmla="*/ 0 h 207"/>
                <a:gd name="T46" fmla="*/ 3 w 233"/>
                <a:gd name="T47" fmla="*/ 12 h 207"/>
                <a:gd name="T48" fmla="*/ 10 w 233"/>
                <a:gd name="T49" fmla="*/ 13 h 207"/>
                <a:gd name="T50" fmla="*/ 31 w 233"/>
                <a:gd name="T51" fmla="*/ 49 h 207"/>
                <a:gd name="T52" fmla="*/ 31 w 233"/>
                <a:gd name="T53" fmla="*/ 1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207">
                  <a:moveTo>
                    <a:pt x="31" y="123"/>
                  </a:moveTo>
                  <a:lnTo>
                    <a:pt x="31" y="123"/>
                  </a:lnTo>
                  <a:cubicBezTo>
                    <a:pt x="31" y="153"/>
                    <a:pt x="37" y="174"/>
                    <a:pt x="51" y="187"/>
                  </a:cubicBezTo>
                  <a:cubicBezTo>
                    <a:pt x="64" y="201"/>
                    <a:pt x="86" y="207"/>
                    <a:pt x="116" y="207"/>
                  </a:cubicBezTo>
                  <a:cubicBezTo>
                    <a:pt x="174" y="207"/>
                    <a:pt x="200" y="176"/>
                    <a:pt x="200" y="117"/>
                  </a:cubicBezTo>
                  <a:lnTo>
                    <a:pt x="200" y="72"/>
                  </a:lnTo>
                  <a:cubicBezTo>
                    <a:pt x="200" y="27"/>
                    <a:pt x="205" y="14"/>
                    <a:pt x="216" y="13"/>
                  </a:cubicBezTo>
                  <a:lnTo>
                    <a:pt x="230" y="12"/>
                  </a:lnTo>
                  <a:cubicBezTo>
                    <a:pt x="233" y="9"/>
                    <a:pt x="233" y="2"/>
                    <a:pt x="229" y="0"/>
                  </a:cubicBezTo>
                  <a:cubicBezTo>
                    <a:pt x="215" y="1"/>
                    <a:pt x="205" y="2"/>
                    <a:pt x="192" y="2"/>
                  </a:cubicBezTo>
                  <a:cubicBezTo>
                    <a:pt x="178" y="2"/>
                    <a:pt x="168" y="1"/>
                    <a:pt x="153" y="0"/>
                  </a:cubicBezTo>
                  <a:cubicBezTo>
                    <a:pt x="149" y="2"/>
                    <a:pt x="149" y="9"/>
                    <a:pt x="152" y="12"/>
                  </a:cubicBezTo>
                  <a:lnTo>
                    <a:pt x="162" y="13"/>
                  </a:lnTo>
                  <a:cubicBezTo>
                    <a:pt x="182" y="16"/>
                    <a:pt x="184" y="27"/>
                    <a:pt x="184" y="72"/>
                  </a:cubicBezTo>
                  <a:lnTo>
                    <a:pt x="184" y="115"/>
                  </a:lnTo>
                  <a:cubicBezTo>
                    <a:pt x="184" y="160"/>
                    <a:pt x="166" y="191"/>
                    <a:pt x="125" y="191"/>
                  </a:cubicBezTo>
                  <a:cubicBezTo>
                    <a:pt x="81" y="191"/>
                    <a:pt x="66" y="160"/>
                    <a:pt x="66" y="114"/>
                  </a:cubicBezTo>
                  <a:lnTo>
                    <a:pt x="66" y="49"/>
                  </a:lnTo>
                  <a:cubicBezTo>
                    <a:pt x="66" y="18"/>
                    <a:pt x="67" y="17"/>
                    <a:pt x="87" y="13"/>
                  </a:cubicBezTo>
                  <a:lnTo>
                    <a:pt x="96" y="12"/>
                  </a:lnTo>
                  <a:cubicBezTo>
                    <a:pt x="99" y="9"/>
                    <a:pt x="99" y="2"/>
                    <a:pt x="95" y="0"/>
                  </a:cubicBezTo>
                  <a:cubicBezTo>
                    <a:pt x="77" y="1"/>
                    <a:pt x="63" y="2"/>
                    <a:pt x="49" y="2"/>
                  </a:cubicBezTo>
                  <a:cubicBezTo>
                    <a:pt x="34" y="2"/>
                    <a:pt x="20" y="1"/>
                    <a:pt x="4" y="0"/>
                  </a:cubicBezTo>
                  <a:cubicBezTo>
                    <a:pt x="0" y="2"/>
                    <a:pt x="0" y="9"/>
                    <a:pt x="3" y="12"/>
                  </a:cubicBezTo>
                  <a:lnTo>
                    <a:pt x="10" y="13"/>
                  </a:lnTo>
                  <a:cubicBezTo>
                    <a:pt x="29" y="17"/>
                    <a:pt x="31" y="18"/>
                    <a:pt x="31" y="49"/>
                  </a:cubicBezTo>
                  <a:lnTo>
                    <a:pt x="31" y="123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 userDrawn="1"/>
          </p:nvSpPr>
          <p:spPr bwMode="black">
            <a:xfrm>
              <a:off x="3657601" y="6445251"/>
              <a:ext cx="119062" cy="139700"/>
            </a:xfrm>
            <a:custGeom>
              <a:avLst/>
              <a:gdLst>
                <a:gd name="T0" fmla="*/ 31 w 172"/>
                <a:gd name="T1" fmla="*/ 152 h 201"/>
                <a:gd name="T2" fmla="*/ 31 w 172"/>
                <a:gd name="T3" fmla="*/ 152 h 201"/>
                <a:gd name="T4" fmla="*/ 10 w 172"/>
                <a:gd name="T5" fmla="*/ 188 h 201"/>
                <a:gd name="T6" fmla="*/ 3 w 172"/>
                <a:gd name="T7" fmla="*/ 190 h 201"/>
                <a:gd name="T8" fmla="*/ 4 w 172"/>
                <a:gd name="T9" fmla="*/ 201 h 201"/>
                <a:gd name="T10" fmla="*/ 49 w 172"/>
                <a:gd name="T11" fmla="*/ 200 h 201"/>
                <a:gd name="T12" fmla="*/ 97 w 172"/>
                <a:gd name="T13" fmla="*/ 201 h 201"/>
                <a:gd name="T14" fmla="*/ 98 w 172"/>
                <a:gd name="T15" fmla="*/ 190 h 201"/>
                <a:gd name="T16" fmla="*/ 87 w 172"/>
                <a:gd name="T17" fmla="*/ 188 h 201"/>
                <a:gd name="T18" fmla="*/ 66 w 172"/>
                <a:gd name="T19" fmla="*/ 152 h 201"/>
                <a:gd name="T20" fmla="*/ 66 w 172"/>
                <a:gd name="T21" fmla="*/ 29 h 201"/>
                <a:gd name="T22" fmla="*/ 84 w 172"/>
                <a:gd name="T23" fmla="*/ 14 h 201"/>
                <a:gd name="T24" fmla="*/ 134 w 172"/>
                <a:gd name="T25" fmla="*/ 60 h 201"/>
                <a:gd name="T26" fmla="*/ 92 w 172"/>
                <a:gd name="T27" fmla="*/ 113 h 201"/>
                <a:gd name="T28" fmla="*/ 92 w 172"/>
                <a:gd name="T29" fmla="*/ 121 h 201"/>
                <a:gd name="T30" fmla="*/ 134 w 172"/>
                <a:gd name="T31" fmla="*/ 114 h 201"/>
                <a:gd name="T32" fmla="*/ 172 w 172"/>
                <a:gd name="T33" fmla="*/ 61 h 201"/>
                <a:gd name="T34" fmla="*/ 135 w 172"/>
                <a:gd name="T35" fmla="*/ 8 h 201"/>
                <a:gd name="T36" fmla="*/ 80 w 172"/>
                <a:gd name="T37" fmla="*/ 0 h 201"/>
                <a:gd name="T38" fmla="*/ 7 w 172"/>
                <a:gd name="T39" fmla="*/ 3 h 201"/>
                <a:gd name="T40" fmla="*/ 6 w 172"/>
                <a:gd name="T41" fmla="*/ 14 h 201"/>
                <a:gd name="T42" fmla="*/ 20 w 172"/>
                <a:gd name="T43" fmla="*/ 17 h 201"/>
                <a:gd name="T44" fmla="*/ 31 w 172"/>
                <a:gd name="T45" fmla="*/ 55 h 201"/>
                <a:gd name="T46" fmla="*/ 31 w 172"/>
                <a:gd name="T4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201">
                  <a:moveTo>
                    <a:pt x="31" y="152"/>
                  </a:moveTo>
                  <a:lnTo>
                    <a:pt x="31" y="152"/>
                  </a:lnTo>
                  <a:cubicBezTo>
                    <a:pt x="31" y="184"/>
                    <a:pt x="29" y="185"/>
                    <a:pt x="10" y="188"/>
                  </a:cubicBezTo>
                  <a:lnTo>
                    <a:pt x="3" y="190"/>
                  </a:lnTo>
                  <a:cubicBezTo>
                    <a:pt x="0" y="193"/>
                    <a:pt x="0" y="200"/>
                    <a:pt x="4" y="201"/>
                  </a:cubicBezTo>
                  <a:cubicBezTo>
                    <a:pt x="20" y="201"/>
                    <a:pt x="34" y="200"/>
                    <a:pt x="49" y="200"/>
                  </a:cubicBezTo>
                  <a:cubicBezTo>
                    <a:pt x="63" y="200"/>
                    <a:pt x="78" y="201"/>
                    <a:pt x="97" y="201"/>
                  </a:cubicBezTo>
                  <a:cubicBezTo>
                    <a:pt x="100" y="200"/>
                    <a:pt x="101" y="193"/>
                    <a:pt x="98" y="190"/>
                  </a:cubicBezTo>
                  <a:lnTo>
                    <a:pt x="87" y="188"/>
                  </a:lnTo>
                  <a:cubicBezTo>
                    <a:pt x="68" y="186"/>
                    <a:pt x="66" y="184"/>
                    <a:pt x="66" y="152"/>
                  </a:cubicBezTo>
                  <a:lnTo>
                    <a:pt x="66" y="29"/>
                  </a:lnTo>
                  <a:cubicBezTo>
                    <a:pt x="66" y="17"/>
                    <a:pt x="66" y="14"/>
                    <a:pt x="84" y="14"/>
                  </a:cubicBezTo>
                  <a:cubicBezTo>
                    <a:pt x="116" y="14"/>
                    <a:pt x="134" y="30"/>
                    <a:pt x="134" y="60"/>
                  </a:cubicBezTo>
                  <a:cubicBezTo>
                    <a:pt x="134" y="90"/>
                    <a:pt x="120" y="107"/>
                    <a:pt x="92" y="113"/>
                  </a:cubicBezTo>
                  <a:cubicBezTo>
                    <a:pt x="90" y="114"/>
                    <a:pt x="90" y="118"/>
                    <a:pt x="92" y="121"/>
                  </a:cubicBezTo>
                  <a:cubicBezTo>
                    <a:pt x="101" y="121"/>
                    <a:pt x="119" y="119"/>
                    <a:pt x="134" y="114"/>
                  </a:cubicBezTo>
                  <a:cubicBezTo>
                    <a:pt x="151" y="108"/>
                    <a:pt x="172" y="93"/>
                    <a:pt x="172" y="61"/>
                  </a:cubicBezTo>
                  <a:cubicBezTo>
                    <a:pt x="172" y="29"/>
                    <a:pt x="150" y="14"/>
                    <a:pt x="135" y="8"/>
                  </a:cubicBezTo>
                  <a:cubicBezTo>
                    <a:pt x="122" y="4"/>
                    <a:pt x="106" y="0"/>
                    <a:pt x="80" y="0"/>
                  </a:cubicBezTo>
                  <a:cubicBezTo>
                    <a:pt x="56" y="0"/>
                    <a:pt x="33" y="1"/>
                    <a:pt x="7" y="3"/>
                  </a:cubicBezTo>
                  <a:cubicBezTo>
                    <a:pt x="3" y="4"/>
                    <a:pt x="2" y="13"/>
                    <a:pt x="6" y="14"/>
                  </a:cubicBezTo>
                  <a:lnTo>
                    <a:pt x="20" y="17"/>
                  </a:lnTo>
                  <a:cubicBezTo>
                    <a:pt x="31" y="18"/>
                    <a:pt x="31" y="25"/>
                    <a:pt x="31" y="55"/>
                  </a:cubicBezTo>
                  <a:lnTo>
                    <a:pt x="31" y="1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7" name="Freeform 16"/>
            <p:cNvSpPr>
              <a:spLocks noEditPoints="1"/>
            </p:cNvSpPr>
            <p:nvPr userDrawn="1"/>
          </p:nvSpPr>
          <p:spPr bwMode="black">
            <a:xfrm>
              <a:off x="3786188" y="6442076"/>
              <a:ext cx="38100" cy="38100"/>
            </a:xfrm>
            <a:custGeom>
              <a:avLst/>
              <a:gdLst>
                <a:gd name="T0" fmla="*/ 27 w 55"/>
                <a:gd name="T1" fmla="*/ 24 h 55"/>
                <a:gd name="T2" fmla="*/ 27 w 55"/>
                <a:gd name="T3" fmla="*/ 24 h 55"/>
                <a:gd name="T4" fmla="*/ 33 w 55"/>
                <a:gd name="T5" fmla="*/ 20 h 55"/>
                <a:gd name="T6" fmla="*/ 28 w 55"/>
                <a:gd name="T7" fmla="*/ 16 h 55"/>
                <a:gd name="T8" fmla="*/ 22 w 55"/>
                <a:gd name="T9" fmla="*/ 16 h 55"/>
                <a:gd name="T10" fmla="*/ 22 w 55"/>
                <a:gd name="T11" fmla="*/ 24 h 55"/>
                <a:gd name="T12" fmla="*/ 27 w 55"/>
                <a:gd name="T13" fmla="*/ 24 h 55"/>
                <a:gd name="T14" fmla="*/ 22 w 55"/>
                <a:gd name="T15" fmla="*/ 29 h 55"/>
                <a:gd name="T16" fmla="*/ 22 w 55"/>
                <a:gd name="T17" fmla="*/ 29 h 55"/>
                <a:gd name="T18" fmla="*/ 22 w 55"/>
                <a:gd name="T19" fmla="*/ 43 h 55"/>
                <a:gd name="T20" fmla="*/ 17 w 55"/>
                <a:gd name="T21" fmla="*/ 43 h 55"/>
                <a:gd name="T22" fmla="*/ 17 w 55"/>
                <a:gd name="T23" fmla="*/ 11 h 55"/>
                <a:gd name="T24" fmla="*/ 27 w 55"/>
                <a:gd name="T25" fmla="*/ 11 h 55"/>
                <a:gd name="T26" fmla="*/ 39 w 55"/>
                <a:gd name="T27" fmla="*/ 20 h 55"/>
                <a:gd name="T28" fmla="*/ 33 w 55"/>
                <a:gd name="T29" fmla="*/ 28 h 55"/>
                <a:gd name="T30" fmla="*/ 33 w 55"/>
                <a:gd name="T31" fmla="*/ 28 h 55"/>
                <a:gd name="T32" fmla="*/ 38 w 55"/>
                <a:gd name="T33" fmla="*/ 34 h 55"/>
                <a:gd name="T34" fmla="*/ 40 w 55"/>
                <a:gd name="T35" fmla="*/ 43 h 55"/>
                <a:gd name="T36" fmla="*/ 34 w 55"/>
                <a:gd name="T37" fmla="*/ 43 h 55"/>
                <a:gd name="T38" fmla="*/ 32 w 55"/>
                <a:gd name="T39" fmla="*/ 38 h 55"/>
                <a:gd name="T40" fmla="*/ 31 w 55"/>
                <a:gd name="T41" fmla="*/ 31 h 55"/>
                <a:gd name="T42" fmla="*/ 26 w 55"/>
                <a:gd name="T43" fmla="*/ 29 h 55"/>
                <a:gd name="T44" fmla="*/ 22 w 55"/>
                <a:gd name="T45" fmla="*/ 29 h 55"/>
                <a:gd name="T46" fmla="*/ 50 w 55"/>
                <a:gd name="T47" fmla="*/ 28 h 55"/>
                <a:gd name="T48" fmla="*/ 50 w 55"/>
                <a:gd name="T49" fmla="*/ 28 h 55"/>
                <a:gd name="T50" fmla="*/ 28 w 55"/>
                <a:gd name="T51" fmla="*/ 5 h 55"/>
                <a:gd name="T52" fmla="*/ 5 w 55"/>
                <a:gd name="T53" fmla="*/ 28 h 55"/>
                <a:gd name="T54" fmla="*/ 28 w 55"/>
                <a:gd name="T55" fmla="*/ 50 h 55"/>
                <a:gd name="T56" fmla="*/ 50 w 55"/>
                <a:gd name="T57" fmla="*/ 28 h 55"/>
                <a:gd name="T58" fmla="*/ 0 w 55"/>
                <a:gd name="T59" fmla="*/ 28 h 55"/>
                <a:gd name="T60" fmla="*/ 0 w 55"/>
                <a:gd name="T61" fmla="*/ 28 h 55"/>
                <a:gd name="T62" fmla="*/ 28 w 55"/>
                <a:gd name="T63" fmla="*/ 0 h 55"/>
                <a:gd name="T64" fmla="*/ 55 w 55"/>
                <a:gd name="T65" fmla="*/ 28 h 55"/>
                <a:gd name="T66" fmla="*/ 28 w 55"/>
                <a:gd name="T67" fmla="*/ 55 h 55"/>
                <a:gd name="T68" fmla="*/ 0 w 55"/>
                <a:gd name="T6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55">
                  <a:moveTo>
                    <a:pt x="27" y="24"/>
                  </a:moveTo>
                  <a:lnTo>
                    <a:pt x="27" y="24"/>
                  </a:lnTo>
                  <a:cubicBezTo>
                    <a:pt x="32" y="24"/>
                    <a:pt x="33" y="22"/>
                    <a:pt x="33" y="20"/>
                  </a:cubicBezTo>
                  <a:cubicBezTo>
                    <a:pt x="33" y="17"/>
                    <a:pt x="32" y="16"/>
                    <a:pt x="28" y="16"/>
                  </a:cubicBezTo>
                  <a:lnTo>
                    <a:pt x="22" y="16"/>
                  </a:lnTo>
                  <a:lnTo>
                    <a:pt x="22" y="24"/>
                  </a:lnTo>
                  <a:lnTo>
                    <a:pt x="27" y="24"/>
                  </a:lnTo>
                  <a:close/>
                  <a:moveTo>
                    <a:pt x="22" y="29"/>
                  </a:moveTo>
                  <a:lnTo>
                    <a:pt x="22" y="29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7" y="11"/>
                  </a:lnTo>
                  <a:lnTo>
                    <a:pt x="27" y="11"/>
                  </a:lnTo>
                  <a:cubicBezTo>
                    <a:pt x="33" y="11"/>
                    <a:pt x="39" y="13"/>
                    <a:pt x="39" y="20"/>
                  </a:cubicBezTo>
                  <a:cubicBezTo>
                    <a:pt x="39" y="24"/>
                    <a:pt x="37" y="27"/>
                    <a:pt x="33" y="28"/>
                  </a:cubicBezTo>
                  <a:lnTo>
                    <a:pt x="33" y="28"/>
                  </a:lnTo>
                  <a:cubicBezTo>
                    <a:pt x="37" y="29"/>
                    <a:pt x="38" y="31"/>
                    <a:pt x="38" y="34"/>
                  </a:cubicBezTo>
                  <a:cubicBezTo>
                    <a:pt x="38" y="37"/>
                    <a:pt x="39" y="40"/>
                    <a:pt x="40" y="43"/>
                  </a:cubicBezTo>
                  <a:lnTo>
                    <a:pt x="34" y="43"/>
                  </a:lnTo>
                  <a:cubicBezTo>
                    <a:pt x="33" y="42"/>
                    <a:pt x="33" y="39"/>
                    <a:pt x="32" y="38"/>
                  </a:cubicBezTo>
                  <a:cubicBezTo>
                    <a:pt x="32" y="35"/>
                    <a:pt x="32" y="32"/>
                    <a:pt x="31" y="31"/>
                  </a:cubicBezTo>
                  <a:cubicBezTo>
                    <a:pt x="29" y="29"/>
                    <a:pt x="28" y="30"/>
                    <a:pt x="26" y="29"/>
                  </a:cubicBezTo>
                  <a:lnTo>
                    <a:pt x="22" y="29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cubicBezTo>
                    <a:pt x="50" y="15"/>
                    <a:pt x="40" y="5"/>
                    <a:pt x="28" y="5"/>
                  </a:cubicBezTo>
                  <a:cubicBezTo>
                    <a:pt x="15" y="5"/>
                    <a:pt x="5" y="15"/>
                    <a:pt x="5" y="28"/>
                  </a:cubicBezTo>
                  <a:cubicBezTo>
                    <a:pt x="5" y="40"/>
                    <a:pt x="15" y="50"/>
                    <a:pt x="28" y="50"/>
                  </a:cubicBezTo>
                  <a:cubicBezTo>
                    <a:pt x="40" y="50"/>
                    <a:pt x="50" y="40"/>
                    <a:pt x="50" y="28"/>
                  </a:cubicBezTo>
                  <a:close/>
                  <a:moveTo>
                    <a:pt x="0" y="28"/>
                  </a:moveTo>
                  <a:lnTo>
                    <a:pt x="0" y="28"/>
                  </a:lnTo>
                  <a:cubicBezTo>
                    <a:pt x="0" y="13"/>
                    <a:pt x="12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ubicBezTo>
                    <a:pt x="12" y="55"/>
                    <a:pt x="0" y="43"/>
                    <a:pt x="0" y="28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729"/>
                </a:solidFill>
                <a:latin typeface="Arial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68" r:id="rId1"/>
    <p:sldLayoutId id="2147498152" r:id="rId2"/>
    <p:sldLayoutId id="2147498169" r:id="rId3"/>
    <p:sldLayoutId id="2147498153" r:id="rId4"/>
    <p:sldLayoutId id="2147498170" r:id="rId5"/>
    <p:sldLayoutId id="2147498171" r:id="rId6"/>
    <p:sldLayoutId id="2147498154" r:id="rId7"/>
    <p:sldLayoutId id="2147498172" r:id="rId8"/>
    <p:sldLayoutId id="2147498173" r:id="rId9"/>
    <p:sldLayoutId id="214749817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E0003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0003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0003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0003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0003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E0003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E0003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E0003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E00034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0003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8325" indent="-225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B0029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B0029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73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B0029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B0029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gray">
          <a:xfrm>
            <a:off x="168275" y="119063"/>
            <a:ext cx="83264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14338" y="1397000"/>
            <a:ext cx="832643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gray">
          <a:xfrm>
            <a:off x="5394325" y="6640513"/>
            <a:ext cx="3346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b="0" dirty="0">
                <a:solidFill>
                  <a:srgbClr val="002776"/>
                </a:solidFill>
              </a:rPr>
              <a:t>Copyright © 2014 Deloitte Development LLC. All rights reserved</a:t>
            </a:r>
          </a:p>
        </p:txBody>
      </p:sp>
      <p:sp>
        <p:nvSpPr>
          <p:cNvPr id="19461" name="Slide Number Placeholder 9"/>
          <p:cNvSpPr>
            <a:spLocks/>
          </p:cNvSpPr>
          <p:nvPr/>
        </p:nvSpPr>
        <p:spPr bwMode="gray">
          <a:xfrm>
            <a:off x="414338" y="6610350"/>
            <a:ext cx="268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BADC55E-4F7A-4CC8-B7F8-8AB62C52D879}" type="slidenum">
              <a:rPr lang="en-US" altLang="en-US" sz="1000" b="1" smtClean="0">
                <a:solidFill>
                  <a:srgbClr val="002776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000" b="1" dirty="0">
              <a:solidFill>
                <a:srgbClr val="002776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55" r:id="rId1"/>
    <p:sldLayoutId id="2147498156" r:id="rId2"/>
    <p:sldLayoutId id="2147498157" r:id="rId3"/>
    <p:sldLayoutId id="2147498175" r:id="rId4"/>
    <p:sldLayoutId id="2147498158" r:id="rId5"/>
    <p:sldLayoutId id="2147498159" r:id="rId6"/>
    <p:sldLayoutId id="2147498160" r:id="rId7"/>
    <p:sldLayoutId id="2147498161" r:id="rId8"/>
    <p:sldLayoutId id="2147498162" r:id="rId9"/>
    <p:sldLayoutId id="2147498163" r:id="rId10"/>
    <p:sldLayoutId id="21474981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698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3972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0959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794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100000"/>
        </a:spcBef>
        <a:spcAft>
          <a:spcPct val="0"/>
        </a:spcAft>
        <a:buFont typeface="Arial" panose="020B0604020202020204" pitchFamily="34" charset="0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168275" indent="-1666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2pPr>
      <a:lvl3pPr marL="339725" indent="-1682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511175" indent="-1682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4pPr>
      <a:lvl5pPr marL="682625" indent="-1682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1140880" indent="-169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1597866" indent="-169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054852" indent="-169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2511838" indent="-169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702C"/>
            </a:gs>
            <a:gs pos="69000">
              <a:srgbClr val="004A1D"/>
            </a:gs>
            <a:gs pos="83000">
              <a:srgbClr val="004A1D"/>
            </a:gs>
            <a:gs pos="100000">
              <a:srgbClr val="0070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 descr="&quot;&quot;"/>
          <p:cNvSpPr>
            <a:spLocks/>
          </p:cNvSpPr>
          <p:nvPr/>
        </p:nvSpPr>
        <p:spPr bwMode="auto">
          <a:xfrm>
            <a:off x="0" y="6108700"/>
            <a:ext cx="9161463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4099" name="Picture 10" descr="Colorado Department of Health Care Policy and FInancing seal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165850"/>
            <a:ext cx="348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6457950" y="5594350"/>
            <a:ext cx="2057400" cy="36512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 defTabSz="410751" eaLnBrk="1" hangingPunct="0">
              <a:defRPr sz="1400">
                <a:solidFill>
                  <a:srgbClr val="FFFFFF"/>
                </a:solidFill>
                <a:latin typeface="Trebuchet MS" pitchFamily="-100" charset="0"/>
                <a:cs typeface="Arial" pitchFamily="34" charset="0"/>
                <a:sym typeface="Trebuchet MS" pitchFamily="-100" charset="0"/>
              </a:defRPr>
            </a:lvl1pPr>
          </a:lstStyle>
          <a:p>
            <a:pPr>
              <a:defRPr/>
            </a:pPr>
            <a:fld id="{D4E6D109-B6E1-49CE-8403-004F61A9E6C0}" type="datetime7">
              <a:rPr lang="en-US"/>
              <a:pPr>
                <a:defRPr/>
              </a:pPr>
              <a:t>Apr-20</a:t>
            </a:fld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 defTabSz="409575" eaLnBrk="1">
              <a:defRPr sz="1300" b="1">
                <a:solidFill>
                  <a:srgbClr val="4F5858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9503E08-15D1-4307-B4AA-74B3073692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10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76" r:id="rId1"/>
    <p:sldLayoutId id="2147498177" r:id="rId2"/>
    <p:sldLayoutId id="2147498178" r:id="rId3"/>
    <p:sldLayoutId id="2147498179" r:id="rId4"/>
    <p:sldLayoutId id="2147498180" r:id="rId5"/>
    <p:sldLayoutId id="2147498181" r:id="rId6"/>
    <p:sldLayoutId id="2147498182" r:id="rId7"/>
    <p:sldLayoutId id="2147498183" r:id="rId8"/>
    <p:sldLayoutId id="2147498184" r:id="rId9"/>
    <p:sldLayoutId id="2147498185" r:id="rId10"/>
    <p:sldLayoutId id="2147498186" r:id="rId11"/>
    <p:sldLayoutId id="2147498187" r:id="rId12"/>
    <p:sldLayoutId id="2147498188" r:id="rId13"/>
    <p:sldLayoutId id="2147498189" r:id="rId14"/>
    <p:sldLayoutId id="2147498190" r:id="rId15"/>
    <p:sldLayoutId id="2147498191" r:id="rId16"/>
    <p:sldLayoutId id="2147498192" r:id="rId17"/>
    <p:sldLayoutId id="2147498193" r:id="rId18"/>
    <p:sldLayoutId id="2147498194" r:id="rId19"/>
    <p:sldLayoutId id="2147498195" r:id="rId20"/>
  </p:sldLayoutIdLst>
  <p:hf hdr="0" ftr="0" dt="0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39713" indent="-239713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160338" indent="160338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20675" indent="320675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481013" indent="481013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641350" indent="641350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&quot;&quot;"/>
          <p:cNvSpPr>
            <a:spLocks/>
          </p:cNvSpPr>
          <p:nvPr/>
        </p:nvSpPr>
        <p:spPr bwMode="auto">
          <a:xfrm>
            <a:off x="0" y="6107113"/>
            <a:ext cx="9161463" cy="765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100000">
                <a:schemeClr val="accent2">
                  <a:lumMod val="65000"/>
                </a:schemeClr>
              </a:gs>
            </a:gsLst>
            <a:lin ang="0" scaled="1"/>
            <a:tileRect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5" tIns="35715" rIns="35715" bIns="35715" anchor="ctr"/>
          <a:lstStyle/>
          <a:p>
            <a:pPr defTabSz="410730" eaLnBrk="1">
              <a:defRPr/>
            </a:pPr>
            <a:endParaRPr lang="en-US" sz="1500" dirty="0">
              <a:solidFill>
                <a:srgbClr val="53C1DD"/>
              </a:solidFill>
              <a:latin typeface="Trebuchet MS" pitchFamily="-100" charset="0"/>
              <a:sym typeface="Trebuchet MS" pitchFamily="-100" charset="0"/>
            </a:endParaRPr>
          </a:p>
        </p:txBody>
      </p:sp>
      <p:pic>
        <p:nvPicPr>
          <p:cNvPr id="5123" name="Picture 3" descr="Colorado Department of Health Care Policy and Financing seal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169025"/>
            <a:ext cx="3471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457950" y="5594350"/>
            <a:ext cx="2057400" cy="363538"/>
          </a:xfrm>
          <a:prstGeom prst="rect">
            <a:avLst/>
          </a:prstGeom>
        </p:spPr>
        <p:txBody>
          <a:bodyPr vert="horz" lIns="64288" tIns="32144" rIns="64288" bIns="32144" rtlCol="0" anchor="ctr"/>
          <a:lstStyle>
            <a:lvl1pPr algn="r" defTabSz="410730" eaLnBrk="1" hangingPunct="0">
              <a:defRPr lang="en-US" sz="1400">
                <a:solidFill>
                  <a:srgbClr val="4F5858"/>
                </a:solidFill>
                <a:latin typeface="Trebuchet MS" pitchFamily="-100" charset="0"/>
                <a:cs typeface="Arial" pitchFamily="34" charset="0"/>
                <a:sym typeface="Trebuchet MS" pitchFamily="-100" charset="0"/>
              </a:defRPr>
            </a:lvl1pPr>
          </a:lstStyle>
          <a:p>
            <a:pPr>
              <a:defRPr/>
            </a:pPr>
            <a:fld id="{6C2A95F2-A7BC-45F6-A722-106F5B2AAA4B}" type="datetime7">
              <a:rPr lang="en-US"/>
              <a:pPr>
                <a:defRPr/>
              </a:pPr>
              <a:t>Apr-20</a:t>
            </a:fld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 defTabSz="409575" eaLnBrk="1">
              <a:defRPr sz="1300" b="1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45979D6-D602-46CF-B826-0DEF4B70DB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96" r:id="rId1"/>
    <p:sldLayoutId id="2147498197" r:id="rId2"/>
    <p:sldLayoutId id="2147498198" r:id="rId3"/>
    <p:sldLayoutId id="2147498199" r:id="rId4"/>
    <p:sldLayoutId id="2147498200" r:id="rId5"/>
    <p:sldLayoutId id="2147498201" r:id="rId6"/>
    <p:sldLayoutId id="2147498202" r:id="rId7"/>
    <p:sldLayoutId id="2147498203" r:id="rId8"/>
    <p:sldLayoutId id="2147498204" r:id="rId9"/>
    <p:sldLayoutId id="2147498205" r:id="rId10"/>
    <p:sldLayoutId id="2147498206" r:id="rId11"/>
    <p:sldLayoutId id="2147498207" r:id="rId12"/>
    <p:sldLayoutId id="2147498208" r:id="rId13"/>
    <p:sldLayoutId id="2147498209" r:id="rId14"/>
    <p:sldLayoutId id="2147498210" r:id="rId15"/>
    <p:sldLayoutId id="2147498211" r:id="rId16"/>
    <p:sldLayoutId id="2147498212" r:id="rId17"/>
    <p:sldLayoutId id="2147498213" r:id="rId18"/>
    <p:sldLayoutId id="2147498214" r:id="rId19"/>
  </p:sldLayoutIdLst>
  <p:hf hdr="0" ftr="0"/>
  <p:txStyles>
    <p:titleStyle>
      <a:lvl1pPr algn="l" defTabSz="409575" rtl="0" eaLnBrk="0" fontAlgn="base" hangingPunct="0">
        <a:spcBef>
          <a:spcPct val="0"/>
        </a:spcBef>
        <a:spcAft>
          <a:spcPct val="0"/>
        </a:spcAft>
        <a:defRPr lang="en-US" sz="4600" b="1" i="1">
          <a:solidFill>
            <a:schemeClr val="tx1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defTabSz="409575" rtl="0" eaLnBrk="0" fontAlgn="base" hangingPunct="0">
        <a:spcBef>
          <a:spcPct val="0"/>
        </a:spcBef>
        <a:spcAft>
          <a:spcPct val="0"/>
        </a:spcAft>
        <a:defRPr sz="4600" b="1" i="1">
          <a:solidFill>
            <a:schemeClr val="tx1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2pPr>
      <a:lvl3pPr algn="l" defTabSz="409575" rtl="0" eaLnBrk="0" fontAlgn="base" hangingPunct="0">
        <a:spcBef>
          <a:spcPct val="0"/>
        </a:spcBef>
        <a:spcAft>
          <a:spcPct val="0"/>
        </a:spcAft>
        <a:defRPr sz="4600" b="1" i="1">
          <a:solidFill>
            <a:schemeClr val="tx1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3pPr>
      <a:lvl4pPr algn="l" defTabSz="409575" rtl="0" eaLnBrk="0" fontAlgn="base" hangingPunct="0">
        <a:spcBef>
          <a:spcPct val="0"/>
        </a:spcBef>
        <a:spcAft>
          <a:spcPct val="0"/>
        </a:spcAft>
        <a:defRPr sz="4600" b="1" i="1">
          <a:solidFill>
            <a:schemeClr val="tx1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4pPr>
      <a:lvl5pPr algn="l" defTabSz="409575" rtl="0" eaLnBrk="0" fontAlgn="base" hangingPunct="0">
        <a:spcBef>
          <a:spcPct val="0"/>
        </a:spcBef>
        <a:spcAft>
          <a:spcPct val="0"/>
        </a:spcAft>
        <a:defRPr sz="4600" b="1" i="1">
          <a:solidFill>
            <a:schemeClr val="tx1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5pPr>
      <a:lvl6pPr marL="321440" algn="ctr" defTabSz="410730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882" algn="ctr" defTabSz="410730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23" algn="ctr" defTabSz="410730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763" algn="ctr" defTabSz="410730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39713" indent="-239713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160338" indent="160338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20675" indent="320675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481013" indent="481013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641350" indent="641350" algn="l" defTabSz="409575" rtl="0" eaLnBrk="0" fontAlgn="base" hangingPunct="0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964323" algn="l" defTabSz="410730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763" algn="l" defTabSz="410730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05" algn="l" defTabSz="410730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645" algn="l" defTabSz="410730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health.va.gov/n-coronavirus/" TargetMode="External"/><Relationship Id="rId7" Type="http://schemas.openxmlformats.org/officeDocument/2006/relationships/hyperlink" Target="https://www.cms.gov/files/document/covid19-emergency-declaration-health-care-providers-fact-sheet.pdf" TargetMode="External"/><Relationship Id="rId2" Type="http://schemas.openxmlformats.org/officeDocument/2006/relationships/hyperlink" Target="http://www.coronavirus.g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ilitaryonesource.mil/coronavirus" TargetMode="External"/><Relationship Id="rId5" Type="http://schemas.openxmlformats.org/officeDocument/2006/relationships/hyperlink" Target="https://www.hhs.gov/about/news/2020/03/20/ocr-issues-guidance-on-telehealth-remote-communications-following-its-notification-of-enforcement-discretion.html" TargetMode="External"/><Relationship Id="rId4" Type="http://schemas.openxmlformats.org/officeDocument/2006/relationships/hyperlink" Target="https://acl.gov/COVID-1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eterandirected@acl.hhs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wd.acl.gov/vdc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/>
              <a:t>VDC Provider COVID-19 Listening Session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6670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March 26, 2020</a:t>
            </a:r>
            <a:endParaRPr lang="en-US" sz="2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6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Agenda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088" y="1524000"/>
            <a:ext cx="8229600" cy="41910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Welcome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Goals of the Session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COVID-19 Resources from ACL and VA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Announcements from VHA Regarding VDC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What’s Happening on the Ground?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Menti Questions</a:t>
            </a:r>
            <a:endParaRPr lang="en-US" sz="24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Closing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32582"/>
          </a:xfrm>
        </p:spPr>
        <p:txBody>
          <a:bodyPr/>
          <a:lstStyle/>
          <a:p>
            <a:r>
              <a:rPr lang="en-US" dirty="0" smtClean="0"/>
              <a:t>COVID-19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federal government </a:t>
            </a:r>
            <a:r>
              <a:rPr lang="en-US" sz="1600" dirty="0" smtClean="0"/>
              <a:t>response: </a:t>
            </a:r>
            <a:r>
              <a:rPr lang="en-US" sz="1600" u="sng" dirty="0">
                <a:hlinkClick r:id="rId2"/>
              </a:rPr>
              <a:t>www.coronavirus.gov</a:t>
            </a:r>
            <a:r>
              <a:rPr lang="en-US" sz="1600" u="sng" dirty="0" smtClean="0">
                <a:hlinkClick r:id="rId2"/>
              </a:rPr>
              <a:t>/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The actions of the </a:t>
            </a:r>
            <a:r>
              <a:rPr lang="en-US" sz="1600" dirty="0" smtClean="0"/>
              <a:t>U.S. Department </a:t>
            </a:r>
            <a:r>
              <a:rPr lang="en-US" sz="1600" dirty="0"/>
              <a:t>of </a:t>
            </a:r>
            <a:r>
              <a:rPr lang="en-US" sz="1600" dirty="0" smtClean="0"/>
              <a:t>Veterans </a:t>
            </a:r>
            <a:r>
              <a:rPr lang="en-US" sz="1600" dirty="0"/>
              <a:t>Affairs (VA): </a:t>
            </a:r>
            <a:r>
              <a:rPr lang="en-US" sz="1600" u="sng" dirty="0">
                <a:hlinkClick r:id="rId3"/>
              </a:rPr>
              <a:t>https://www.publichealth.va.gov/n-coronavirus</a:t>
            </a:r>
            <a:r>
              <a:rPr lang="en-US" sz="1600" u="sng" dirty="0" smtClean="0">
                <a:hlinkClick r:id="rId3"/>
              </a:rPr>
              <a:t>/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The </a:t>
            </a:r>
            <a:r>
              <a:rPr lang="en-US" sz="1600" dirty="0" smtClean="0"/>
              <a:t>Department of Health and Human Services (HHS) </a:t>
            </a:r>
            <a:r>
              <a:rPr lang="en-US" sz="1600" dirty="0"/>
              <a:t>Administration of Community </a:t>
            </a:r>
            <a:r>
              <a:rPr lang="en-US" sz="1600" dirty="0" smtClean="0"/>
              <a:t>Living (ACL) </a:t>
            </a:r>
            <a:r>
              <a:rPr lang="en-US" sz="1600" dirty="0"/>
              <a:t>assistance:  </a:t>
            </a:r>
            <a:r>
              <a:rPr lang="en-US" sz="1600" u="sng" dirty="0">
                <a:hlinkClick r:id="rId4"/>
              </a:rPr>
              <a:t>https://</a:t>
            </a:r>
            <a:r>
              <a:rPr lang="en-US" sz="1600" u="sng" dirty="0" smtClean="0">
                <a:hlinkClick r:id="rId4"/>
              </a:rPr>
              <a:t>acl.gov/COVID-19</a:t>
            </a:r>
            <a:endParaRPr lang="en-US" sz="1600" u="sng" dirty="0" smtClean="0"/>
          </a:p>
          <a:p>
            <a:pPr>
              <a:spcAft>
                <a:spcPts val="1200"/>
              </a:spcAft>
            </a:pPr>
            <a:r>
              <a:rPr lang="en-US" sz="1600" u="sng" dirty="0" smtClean="0"/>
              <a:t>The HHS Office for Civil Rights (OCR) </a:t>
            </a:r>
            <a:r>
              <a:rPr lang="en-US" sz="1600" u="sng" dirty="0"/>
              <a:t>g</a:t>
            </a:r>
            <a:r>
              <a:rPr lang="en-US" sz="1600" u="sng" dirty="0" smtClean="0"/>
              <a:t>uidance on telehealth: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www.hhs.gov/about/news/2020/03/20/ocr-issues-guidance-on-telehealth-remote-communications-following-its-notification-of-enforcement-discretion.html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The Department of Defense Military </a:t>
            </a:r>
            <a:r>
              <a:rPr lang="en-US" sz="1600" dirty="0" smtClean="0"/>
              <a:t>OneSource: </a:t>
            </a:r>
            <a:r>
              <a:rPr lang="en-US" sz="1600" u="sng" dirty="0" smtClean="0">
                <a:hlinkClick r:id="rId6"/>
              </a:rPr>
              <a:t>https</a:t>
            </a:r>
            <a:r>
              <a:rPr lang="en-US" sz="1600" u="sng">
                <a:hlinkClick r:id="rId6"/>
              </a:rPr>
              <a:t>://</a:t>
            </a:r>
            <a:r>
              <a:rPr lang="en-US" sz="1600" u="sng" smtClean="0">
                <a:hlinkClick r:id="rId6"/>
              </a:rPr>
              <a:t>www.militaryonesource.mil/coronavirus</a:t>
            </a:r>
            <a:endParaRPr lang="en-US" sz="1600" u="sng" dirty="0"/>
          </a:p>
          <a:p>
            <a:pPr>
              <a:spcAft>
                <a:spcPts val="1200"/>
              </a:spcAft>
            </a:pPr>
            <a:r>
              <a:rPr lang="en-US" sz="1600" dirty="0" smtClean="0"/>
              <a:t>The CMS Blanket Waivers and Telehealth Actions: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www.cms.gov/files/document/covid19-emergency-declaration-health-care-providers-fact-sheet.pdf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645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6"/>
          <p:cNvSpPr>
            <a:spLocks noGrp="1"/>
          </p:cNvSpPr>
          <p:nvPr>
            <p:ph type="title"/>
          </p:nvPr>
        </p:nvSpPr>
        <p:spPr bwMode="auto">
          <a:xfrm>
            <a:off x="381000" y="914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Announcements from VHA regarding </a:t>
            </a:r>
            <a:r>
              <a:rPr lang="en-US" sz="2800" dirty="0" smtClean="0"/>
              <a:t>VDC </a:t>
            </a:r>
            <a:endParaRPr lang="en-US" altLang="en-US" sz="2800" dirty="0"/>
          </a:p>
        </p:txBody>
      </p:sp>
      <p:pic>
        <p:nvPicPr>
          <p:cNvPr id="3" name="Content Placeholder 4" descr="Logo for the U.S. Department of Veterans Affairs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25" y="1662367"/>
            <a:ext cx="4041775" cy="4035425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sz="half" idx="4294967295"/>
          </p:nvPr>
        </p:nvSpPr>
        <p:spPr>
          <a:xfrm>
            <a:off x="4800600" y="1884617"/>
            <a:ext cx="3706813" cy="3660775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altLang="en-US" sz="2400" b="1" dirty="0" smtClean="0">
                <a:solidFill>
                  <a:schemeClr val="accent5">
                    <a:lumMod val="10000"/>
                  </a:schemeClr>
                </a:solidFill>
              </a:rPr>
              <a:t>Daniel </a:t>
            </a:r>
            <a:r>
              <a:rPr lang="en-US" altLang="en-US" sz="2400" b="1" dirty="0">
                <a:solidFill>
                  <a:schemeClr val="accent5">
                    <a:lumMod val="10000"/>
                  </a:schemeClr>
                </a:solidFill>
              </a:rPr>
              <a:t>Schoeps</a:t>
            </a:r>
            <a:r>
              <a:rPr lang="en-US" altLang="en-US" sz="2400" dirty="0">
                <a:solidFill>
                  <a:schemeClr val="accent5">
                    <a:lumMod val="10000"/>
                  </a:schemeClr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Director, VA Purchased Long-Term Services and 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Supports</a:t>
            </a:r>
            <a:endParaRPr lang="en-US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What’s Happening </a:t>
            </a:r>
            <a:r>
              <a:rPr lang="en-US" altLang="en-US" dirty="0"/>
              <a:t>O</a:t>
            </a:r>
            <a:r>
              <a:rPr lang="en-US" altLang="en-US" dirty="0" smtClean="0"/>
              <a:t>n The Ground?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/>
              <a:t>Options for sharing information and asking questions: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Use the raise your hand function and we will unmute your line.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Use the chat </a:t>
            </a:r>
            <a:r>
              <a:rPr lang="en-US" dirty="0"/>
              <a:t>feature in the right side panel of the WebEx platform to enter </a:t>
            </a:r>
            <a:r>
              <a:rPr lang="en-US" dirty="0" smtClean="0"/>
              <a:t>your questions and send to “all participants.”</a:t>
            </a:r>
            <a:endParaRPr lang="en-US" dirty="0"/>
          </a:p>
        </p:txBody>
      </p:sp>
      <p:pic>
        <p:nvPicPr>
          <p:cNvPr id="84996" name="Picture 3" descr="Graphic of large question mark with a shadow." title="Graphic of large question mark with a shadow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7547" b="7547"/>
          <a:stretch>
            <a:fillRect/>
          </a:stretch>
        </p:blipFill>
        <p:spPr bwMode="auto">
          <a:xfrm>
            <a:off x="2484438" y="29718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79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618"/>
            <a:ext cx="8229600" cy="661182"/>
          </a:xfrm>
        </p:spPr>
        <p:txBody>
          <a:bodyPr/>
          <a:lstStyle/>
          <a:p>
            <a:r>
              <a:rPr lang="en-US" dirty="0" smtClean="0"/>
              <a:t>Mentimeter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1000"/>
          </a:xfrm>
        </p:spPr>
        <p:txBody>
          <a:bodyPr/>
          <a:lstStyle/>
          <a:p>
            <a:pPr>
              <a:buNone/>
            </a:pPr>
            <a:r>
              <a:rPr lang="en-US" dirty="0"/>
              <a:t>Go to menti.com and enter </a:t>
            </a:r>
            <a:r>
              <a:rPr lang="en-US" dirty="0" smtClean="0"/>
              <a:t>code: 97 31 71</a:t>
            </a:r>
            <a:endParaRPr lang="en-US" dirty="0"/>
          </a:p>
        </p:txBody>
      </p:sp>
      <p:pic>
        <p:nvPicPr>
          <p:cNvPr id="4" name="Picture 3" title="Mentimete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76680"/>
            <a:ext cx="8191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 smtClean="0"/>
              <a:t>Please email the VDC Technical Assistance Team with any questions: </a:t>
            </a:r>
            <a:r>
              <a:rPr lang="en-US" sz="2800" dirty="0" smtClean="0">
                <a:hlinkClick r:id="rId3"/>
              </a:rPr>
              <a:t>veterandirected@acl.hhs.gov</a:t>
            </a:r>
            <a:r>
              <a:rPr lang="en-US" sz="2800" dirty="0" smtClean="0"/>
              <a:t> </a:t>
            </a:r>
          </a:p>
          <a:p>
            <a:pPr>
              <a:spcAft>
                <a:spcPts val="1200"/>
              </a:spcAft>
              <a:buNone/>
              <a:defRPr/>
            </a:pPr>
            <a:endParaRPr lang="en-US" sz="26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A FAQ will be </a:t>
            </a:r>
            <a:r>
              <a:rPr lang="en-US" sz="2600" dirty="0" smtClean="0"/>
              <a:t>posted </a:t>
            </a:r>
            <a:r>
              <a:rPr lang="en-US" sz="2600" dirty="0"/>
              <a:t>online </a:t>
            </a:r>
            <a:r>
              <a:rPr lang="en-US" sz="2600" dirty="0" smtClean="0"/>
              <a:t>at: </a:t>
            </a:r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nwd.acl.gov/vdc.html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96908761"/>
      </p:ext>
    </p:extLst>
  </p:cSld>
  <p:clrMapOvr>
    <a:masterClrMapping/>
  </p:clrMapOvr>
</p:sld>
</file>

<file path=ppt/theme/theme1.xml><?xml version="1.0" encoding="utf-8"?>
<a:theme xmlns:a="http://schemas.openxmlformats.org/drawingml/2006/main" name="100-8881_Lewin_PPT_template_5-20-13">
  <a:themeElements>
    <a:clrScheme name="Custom 8">
      <a:dk1>
        <a:srgbClr val="4D4F53"/>
      </a:dk1>
      <a:lt1>
        <a:sysClr val="window" lastClr="FFFFFF"/>
      </a:lt1>
      <a:dk2>
        <a:srgbClr val="E00034"/>
      </a:dk2>
      <a:lt2>
        <a:srgbClr val="747678"/>
      </a:lt2>
      <a:accent1>
        <a:srgbClr val="ADAFAF"/>
      </a:accent1>
      <a:accent2>
        <a:srgbClr val="4A8A9F"/>
      </a:accent2>
      <a:accent3>
        <a:srgbClr val="004250"/>
      </a:accent3>
      <a:accent4>
        <a:srgbClr val="D5CB9E"/>
      </a:accent4>
      <a:accent5>
        <a:srgbClr val="D5D6D2"/>
      </a:accent5>
      <a:accent6>
        <a:srgbClr val="F79646"/>
      </a:accent6>
      <a:hlink>
        <a:srgbClr val="E0003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winGroup">
  <a:themeElements>
    <a:clrScheme name="Lewin PPT">
      <a:dk1>
        <a:srgbClr val="262729"/>
      </a:dk1>
      <a:lt1>
        <a:sysClr val="window" lastClr="FFFFFF"/>
      </a:lt1>
      <a:dk2>
        <a:srgbClr val="E00034"/>
      </a:dk2>
      <a:lt2>
        <a:srgbClr val="747678"/>
      </a:lt2>
      <a:accent1>
        <a:srgbClr val="ADAFAF"/>
      </a:accent1>
      <a:accent2>
        <a:srgbClr val="4A8A9F"/>
      </a:accent2>
      <a:accent3>
        <a:srgbClr val="004250"/>
      </a:accent3>
      <a:accent4>
        <a:srgbClr val="D5CB9E"/>
      </a:accent4>
      <a:accent5>
        <a:srgbClr val="D5D6D2"/>
      </a:accent5>
      <a:accent6>
        <a:srgbClr val="4D4F53"/>
      </a:accent6>
      <a:hlink>
        <a:srgbClr val="262729"/>
      </a:hlink>
      <a:folHlink>
        <a:srgbClr val="4D4F5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34"/>
        </a:solidFill>
        <a:ln>
          <a:solidFill>
            <a:srgbClr val="E00034"/>
          </a:solidFill>
          <a:miter lim="800000"/>
        </a:ln>
      </a:spPr>
      <a:bodyPr wrap="none" rtlCol="0" anchor="ctr">
        <a:spAutoFit/>
      </a:bodyPr>
      <a:lstStyle>
        <a:defPPr algn="ctr">
          <a:defRPr sz="2000" kern="1200" dirty="0" err="1" smtClean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spDef>
    <a:txDef>
      <a:spPr/>
      <a:bodyPr vert="horz" wrap="square" lIns="91440" tIns="45720" rIns="91440" bIns="45720" rtlCol="0">
        <a:spAutoFit/>
      </a:bodyPr>
      <a:lstStyle>
        <a:defPPr marL="0" indent="0" algn="l" defTabSz="914400" rtl="0" eaLnBrk="1" latinLnBrk="0" hangingPunct="1">
          <a:lnSpc>
            <a:spcPct val="110000"/>
          </a:lnSpc>
          <a:spcBef>
            <a:spcPct val="20000"/>
          </a:spcBef>
          <a:buClr>
            <a:srgbClr val="E00034"/>
          </a:buClr>
          <a:buFont typeface="Arial" panose="020B0604020202020204" pitchFamily="34" charset="0"/>
          <a:buNone/>
          <a:defRPr sz="2000" kern="1200" dirty="0" err="1" smtClean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3_Divider 2 - Deloitte Screen (medium) US 03 Feb09">
  <a:themeElements>
    <a:clrScheme name="Divider 2 - Deloitte Screen (medium) US 03 Feb09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Divider 2 - Deloitte Screen (medium) US 03 Feb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 2 - Deloitte Screen (medium) US 03 Feb09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Office Theme">
  <a:themeElements>
    <a:clrScheme name="HCPF Brand Colors">
      <a:dk1>
        <a:srgbClr val="4F5858"/>
      </a:dk1>
      <a:lt1>
        <a:srgbClr val="FFFFFF"/>
      </a:lt1>
      <a:dk2>
        <a:srgbClr val="929D9D"/>
      </a:dk2>
      <a:lt2>
        <a:srgbClr val="D6DADA"/>
      </a:lt2>
      <a:accent1>
        <a:srgbClr val="00A6CE"/>
      </a:accent1>
      <a:accent2>
        <a:srgbClr val="00953A"/>
      </a:accent2>
      <a:accent3>
        <a:srgbClr val="F4AA00"/>
      </a:accent3>
      <a:accent4>
        <a:srgbClr val="EF7521"/>
      </a:accent4>
      <a:accent5>
        <a:srgbClr val="814C9E"/>
      </a:accent5>
      <a:accent6>
        <a:srgbClr val="C90044"/>
      </a:accent6>
      <a:hlink>
        <a:srgbClr val="005A8C"/>
      </a:hlink>
      <a:folHlink>
        <a:srgbClr val="24A5DC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HCPF-PPT-Template-Green_final" id="{8506E2E6-F403-4E9E-863D-8CACA49E24BD}" vid="{272B8C8E-82BC-4393-ADC6-B91F3B514830}"/>
    </a:ext>
  </a:extLst>
</a:theme>
</file>

<file path=ppt/theme/theme5.xml><?xml version="1.0" encoding="utf-8"?>
<a:theme xmlns:a="http://schemas.openxmlformats.org/drawingml/2006/main" name="Trebuchet-White Master">
  <a:themeElements>
    <a:clrScheme name="HCPF Brand Colors">
      <a:dk1>
        <a:srgbClr val="4F5858"/>
      </a:dk1>
      <a:lt1>
        <a:srgbClr val="FFFFFF"/>
      </a:lt1>
      <a:dk2>
        <a:srgbClr val="929D9D"/>
      </a:dk2>
      <a:lt2>
        <a:srgbClr val="D6DADA"/>
      </a:lt2>
      <a:accent1>
        <a:srgbClr val="00A6CE"/>
      </a:accent1>
      <a:accent2>
        <a:srgbClr val="00953A"/>
      </a:accent2>
      <a:accent3>
        <a:srgbClr val="F4AA00"/>
      </a:accent3>
      <a:accent4>
        <a:srgbClr val="EF7521"/>
      </a:accent4>
      <a:accent5>
        <a:srgbClr val="814C9E"/>
      </a:accent5>
      <a:accent6>
        <a:srgbClr val="C90044"/>
      </a:accent6>
      <a:hlink>
        <a:srgbClr val="005A8C"/>
      </a:hlink>
      <a:folHlink>
        <a:srgbClr val="24A5DC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HCPF-PPT-Template-Green_final" id="{8506E2E6-F403-4E9E-863D-8CACA49E24BD}" vid="{9CE7F67B-830B-4DE2-ABB0-6FE5A678575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ZH/OLu8QhBEGzoJ0/ChLAUApxfg=" isBookmarkSet="no" pdftag="H1" artifact="_x0030_" bookmark="yes" Order="_x0031_"/>
  <Shape xmlns="" ID="gMQG8Jl3x94arYfPDwgiDlnb/Fw=" pdftag="P" isBookmarkSet="no" bookmark="no" Order="_x0032_"/>
  <Shape xmlns="" ID="IZK+w1Bc1A4inwaj6/8jB2Xuoo0=" pdftag="H2" isBookmarkSet="no" bookmark="yes" Order="_x0031_"/>
  <Shape xmlns="" ID="Zos3Jc64EmIjruzTiScrznGzT9E=" pdftag="P" isBookmarkSet="no" bookmark="no" Order="_x0032_"/>
  <Shape xmlns="" ID="tjufqz0f6T/aj0XnDK2JMk5mRUM=" pdftag="H2" isBookmarkSet="no" bookmark="yes" Order="_x0031_"/>
  <Shape xmlns="" ID="+C6QkAXawjyxR3Zbq5BjXE1uYH0=" pdftag="P" isBookmarkSet="no" bookmark="no" Order="_x0033_"/>
  <Shape xmlns="" ID="b4ZFph9icFl65glIF/3XgcLfT2k=" formula="no" inline="no" pdftag="Figure" isBookmarkSet="no" bookmark="no" artifact="_x0030_" validate="yes" Order="_x0032_" Lang=""/>
  <HyperLink xmlns="" ID="nqk7OmEP0AQiqMIKHez298eXUhU=-1750220462120.6_215.52" plainAltText="https:_x002F__x002F_www.va.gov_x002F_communitycare_x002F_docs_x002F_pubfiles_x002F_factsheets_x002F_VHA-" language="" Lang=""/>
  <HyperLink xmlns="" ID="nqk7OmEP0AQiqMIKHez298eXUhU=580540873120.6_237.12" plainAltText="FS_Mission-act.pdf" language=""/>
  <HyperLink xmlns="" ID="nqk7OmEP0AQiqMIKHez298eXUhU=-1568051536115.2_379.44" plainAltText="https:_x002F__x002F_www.congress.gov_x002F_bill_x002F_115th-congress_x002F_senate-bill_x002F_2372_x002F_text" language="" Lang=""/>
  <HyperLink xmlns="" ID="u+MbVZipmCJuv1KOUwZHhJPNBV0=-1573316457120.6_185.52" plainAltText="https:_x002F__x002F_www.federalregister.gov_x002F_documents_x002F_2019_x002F_05_x002F_14_x002F_2019-" language="" Lang=""/>
  <HyperLink xmlns="" ID="u+MbVZipmCJuv1KOUwZHhJPNBV0=-1006888722120.6_207.12" plainAltText="_x0031_0076_x002F_veterans-care-agreements" language=""/>
  <HyperLink xmlns="" ID="u+MbVZipmCJuv1KOUwZHhJPNBV0=543193493120.6_254.64" plainAltText="https:_x002F__x002F_www.va.gov_x002F_vaforms_x002F_medical_x002F_pdf_x002F_vha_x0025_2010-10171-fill.pdf" language="" Lang=""/>
  <HyperLink xmlns="" ID="qjzclmbmThI5oKV6ZLsUoVXzIzI=1554587106142.2_328.08" plainAltText="https:_x002F__x002F_www.va.gov_x002F_painmanagement_x002F_opioid_safety_initiative_osi.a" language="" Lang=""/>
  <HyperLink xmlns="" ID="qjzclmbmThI5oKV6ZLsUoVXzIzI=-839206963142.2_349.68" plainAltText="sp" language=""/>
  <HyperLink xmlns="" ID="qjzclmbmThI5oKV6ZLsUoVXzIzI=-1358379722120.6_418.8" plainAltText="https:_x002F__x002F_www.va.gov_x002F_COMMUNITYCARE_x002F_providers_x002F_EDU_Training.asp" language="" Lang=""/>
  <HyperLink xmlns="" ID="eWDq6IQ85TlK7AeY/me5FRdzxv4=180905993120.6_209.04" plainAltText="https:_x002F__x002F_acl.gov_x002F_programs_x002F_veteran-directed-home-and-community-" language="" Lang=""/>
  <HyperLink xmlns="" ID="eWDq6IQ85TlK7AeY/me5FRdzxv4=-1808600517120.6_230.64" plainAltText="based-services_x002F_veteran-directed-home-community-based" language=""/>
  <HyperLink xmlns="" ID="vNRRJqgMTsZBVqYb8vv9sgIVtEE=2112532646170.6_411.84" plainAltText="veterandirected_x0040_acl.hhs.gov" language="" Lang=""/>
  <Shape xmlns="" ID="nWfbxwEXOPlbQZaAIx4ZlqeeWkw=" pdftag="H2" isBookmarkSet="no" bookmark="yes" Order="_x0031_"/>
  <Shape xmlns="" ID="SRNZiS9tD8yLo0v3kLm78Rzravs=" pdftag="H2" isBookmarkSet="no" bookmark="yes" Order="_x0031_"/>
  <Shape xmlns="" ID="nqk7OmEP0AQiqMIKHez298eXUhU=" pdftag="P" isBookmarkSet="no" bookmark="no" Order="_x0032_"/>
  <Shape xmlns="" ID="XG9rs7oQb91zLADqpJ8i/KyV7nU=" pdftag="H2" isBookmarkSet="no" bookmark="yes" Order="_x0031_"/>
  <Shape xmlns="" ID="u+MbVZipmCJuv1KOUwZHhJPNBV0=" pdftag="P" isBookmarkSet="no" bookmark="no" Order="_x0032_"/>
  <Shape xmlns="" ID="FE/UbgMy5Ovu1OY6dX9qYnGnbjc=" pdftag="H2" isBookmarkSet="no" bookmark="yes" Order="_x0031_"/>
  <Shape xmlns="" ID="kC2WKynpD7HlI9RNkNTAyh+ieP4=" pdftag="P" isBookmarkSet="no" bookmark="no" Order="_x0032_"/>
  <Shape xmlns="" ID="23eGZQ+y+GrprRONS7SxQ+AwefE=" pdftag="H2" isBookmarkSet="no" bookmark="yes" Order="_x0031_"/>
  <Shape xmlns="" ID="022qh1gWT9UkW6EttHpXoLTQnBc=" pdftag="H2" isBookmarkSet="no" bookmark="yes" Order="_x0031_"/>
  <Shape xmlns="" ID="IHlJehTfPn6TtVSb7JJj226fFDU=" pdftag="P" isBookmarkSet="no" bookmark="no" Order="_x0032_"/>
  <Shape xmlns="" ID="7ZZn96bJ4ouWaX6pIM5VhwiAYyo=" pdftag="H2" isBookmarkSet="no" bookmark="yes" Order="_x0031_"/>
  <Shape xmlns="" ID="qjzclmbmThI5oKV6ZLsUoVXzIzI=" pdftag="P" isBookmarkSet="no" bookmark="no" Order="_x0032_"/>
  <Shape xmlns="" ID="H/aGJxVYAyutqHNnyWYiIJ6P9OI=" pdftag="H2" isBookmarkSet="no" bookmark="yes" Order="_x0031_"/>
  <Shape xmlns="" ID="eWDq6IQ85TlK7AeY/me5FRdzxv4=" pdftag="P" isBookmarkSet="no" bookmark="no" Order="_x0032_"/>
  <Shape xmlns="" ID="flXE2e2PBJUuqMNVJMjwDw1Dlxc=" pdftag="H2" isBookmarkSet="no" bookmark="yes" Order="_x0031_"/>
  <Shape xmlns="" ID="2PbxMp6obKgdSa2shPC1q4jrG74=" pdftag="P" isBookmarkSet="no" bookmark="no" Order="_x0032_"/>
  <Shape xmlns="" ID="jTgdMTzjz736TM4LtikJMF+KDIs=" pdftag="H2" isBookmarkSet="no" bookmark="yes" Order="_x0031_"/>
  <Shape xmlns="" ID="/homIC0xWysI+ucvgZClQ2p/hTw=" pdftag="P" isBookmarkSet="no" bookmark="no" Order="_x0032_"/>
  <Shape xmlns="" ID="Fzt36K54C/AeIyiKMIXvt2Gl5Vc=" pdftag="H2" isBookmarkSet="no" bookmark="yes" Order="_x0031_"/>
  <Shape xmlns="" ID="LhdJGuom9xb7hp2Ig0XGU3xe8yQ=" pdftag="P" isBookmarkSet="no" bookmark="no" Order="_x0032_"/>
  <Shape xmlns="" ID="9UDrxDROXXlRyxtx2uz2CgucLxM=" pdftag="H2" isBookmarkSet="no" bookmark="yes" Order="_x0031_"/>
  <Shape xmlns="" ID="567V/Q8e/YEUuYq9V1hnsXUsYV4=" pdftag="P" isBookmarkSet="no" bookmark="no" Order="_x0032_"/>
  <Shape xmlns="" ID="7gBekXjfzbmHF7eCN9BR5gLYve4=" pdftag="H2" isBookmarkSet="no" bookmark="yes" Order="_x0031_"/>
  <Shape xmlns="" ID="nlMnxfvhSrRtS0b3U33q03Vuizg=" pdftag="H2" isBookmarkSet="no" bookmark="yes" Order="_x0031_"/>
  <Shape xmlns="" ID="zSqv5eJHJGeMxxF9X//x9z/hS0I=" pdftag="P" isBookmarkSet="no" bookmark="no" Order="_x0032_"/>
  <Shape xmlns="" ID="FCzfPfZLeuEh1t9ojX2nkfXw/pk=" formula="no" inline="no" pdftag="Figure" isBookmarkSet="no" bookmark="no" artifact="_x0030_" validate="yes" Order="_x0033_" Lang=""/>
  <Shape xmlns="" ID="GZ0jVnZ+OJNs1//nDIaMi6mkkOk=" pdftag="H2" isBookmarkSet="no" bookmark="yes" Order="_x0031_"/>
  <Shape xmlns="" ID="WG3OemqooS4PcoukMqFgyVE0Rns=" pdftag="P" isBookmarkSet="no" bookmark="no" Order="_x0032_"/>
  <Shape xmlns="" ID="A+0zX1DgT4pUaYQWHbY2dIW+4TQ=" pdftag="H2" isBookmarkSet="no" bookmark="yes" Order="_x0031_"/>
  <Shape xmlns="" ID="gyUS0UkBrQWuO0CMMdMNiwPn/5k=" pdftag="P" isBookmarkSet="no" bookmark="no" Order="_x0032_"/>
  <Shape xmlns="" ID="08nSNWte9z42eDzuc2XiEFNyQss=" pdftag="H2" isBookmarkSet="no" bookmark="yes" Order="_x0031_"/>
  <Shape xmlns="" ID="GubDAApHjxYJTvaXhY0BvaMR1/0=" pdftag="P" isBookmarkSet="no" bookmark="no" Order="_x0032_"/>
  <Shape xmlns="" ID="oBJxYqZisn1EHQe9aMzYOJlRjeA=" pdftag="H2" isBookmarkSet="no" bookmark="yes" Order="_x0031_"/>
  <Shape xmlns="" ID="vNRRJqgMTsZBVqYb8vv9sgIVtEE=" pdftag="P" isBookmarkSet="no" bookmark="no" Order="_x0032_"/>
  <Shape xmlns="" ID="tCPbuvxXaahQL974i8T61eaLPgw=" pdftag="H2" isBookmarkSet="no" bookmark="yes" Order="_x0031_"/>
  <Shape xmlns="" ID="TWuTFpzCTZE504ePe2/dB1nMBb4=" pdftag="P" isBookmarkSet="no" bookmark="no" Order="_x0032_"/>
  <Shape xmlns="" ID="SHkPBszCKWadVDz4bCV9gwAq0/0=" formula="no" inline="no" pdftag="Figure" isBookmarkSet="no" bookmark="no" artifact="_x0030_" validate="yes" Order="_x0033_" Lang=""/>
  <Shape xmlns="" ID="GAs9aD3Dtu3LQqA6D9/tUpjiDyo=" pdftag="H2" isBookmarkSet="no" bookmark="yes" Order="_x0031_"/>
  <Shape xmlns="" ID="5dzYGGikGd5WQEqgyDGiZdWuYr8=" pdftag="P" isBookmarkSet="no" bookmark="no" Order="_x0032_"/>
  <SubText xmlns="" ID="b4ZFph9icFl65glIF/3XgcLfT2k=" ActualText=""/>
  <SubText xmlns="" ID="FCzfPfZLeuEh1t9ojX2nkfXw/pk=" ActualText=""/>
  <SubText xmlns="" ID="SHkPBszCKWadVDz4bCV9gwAq0/0=" ActualText=""/>
  <HyperLink xmlns="" ID="D7Cf18FXAZOoU2gdDiXDZeUTFwI=1" language="" validate="" plainAltText="VA_x2019_s_x0020_Community_x0020_Care_x0020_Provider_x0020_Education_x0020_and_x0020_Training_x0020_Resources" Lang=""/>
  <HyperLink xmlns="" ID="D7Cf18FXAZOoU2gdDiXDZeUTFwI=192" language="" validate="" plainAltText="VHA_x0020_TRAIN_x0020_website" Lang=""/>
  <HyperLink xmlns="" ID="D7Cf18FXAZOoU2gdDiXDZeUTFwI=292" language="" validate="" plainAltText="VHA_x0020_TRAIN_x0020_log_x0020_in_x0020_page" Lang=""/>
  <HyperLink xmlns="" ID="5t3aX7YrtSqSTLK7kI7nzNlJvgQ=33" language="" validate="" plainAltText="https:_x002F__x002F_www.research.net_x002F_r_x002F_sept_VDC_Educational_Webinar" Lang=""/>
  <HyperLink xmlns="" ID="5t3aX7YrtSqSTLK7kI7nzNlJvgQ=187" language="" validate="" plainAltText="veterandirected_x0040_acl.hhs.gov" Lang=""/>
  <HyperLink xmlns="" ID="5t3aX7YrtSqSTLK7kI7nzNlJvgQ=357" language="" validate="" plainAltText="https:_x002F__x002F_nwd.acl.gov_x002F_" Lang=""/>
  <Shape xmlns="" ID="fitB9MoRQaBMq4eK9TYlnKNDjHg=" pdftag="P" isBookmarkSet="no" bookmark="no" Order="_x0032_"/>
  <Shape xmlns="" ID="TSRGvnpzQR5iZZ2q9OclNQbfpNo=" pdftag="H2" isBookmarkSet="no" bookmark="yes" Order="_x0031_"/>
  <Shape xmlns="" ID="9TXSIO7LY+D2OY9+WwmtGGYVoh0=" pdftag="Figure" isBookmarkSet="no" bookmark="no" formula="no" inline="no" Lang="" Order="_x0033_" artifact="_x0030_" validate="yes"/>
  <Shape xmlns="" ID="51ifH5W+Tziyo/uBfIPfkmQa3Lc=" pdftag="P" isBookmarkSet="no" bookmark="no" Order="_x0032_"/>
  <Shape xmlns="" ID="nXOqiNXHKoRCSY7LY4llx9VGI84=" pdftag="H2" isBookmarkSet="no" bookmark="yes" Order="_x0031_"/>
  <Shape xmlns="" ID="uFoZZU+YjbzKl01VZGuodZytg4M=" pdftag="P" isBookmarkSet="no" bookmark="no" Order="_x0032_"/>
  <Shape xmlns="" ID="vPwS/m4g754kEJiO6HBw+Lrrjzs=" pdftag="H2" isBookmarkSet="no" bookmark="yes" Order="_x0031_"/>
  <Shape xmlns="" ID="e80lLa1KdnkoF+2xGc69cNkPGvk=" pdftag="Figure" isBookmarkSet="no" bookmark="no" Order="_x0032_" formula="no" artifact="_x0030_" inline="no" validate="yes" Lang=""/>
  <Shape xmlns="" ID="MhBXfUpEOeCo1emL6yJcCWAEkSU=" pdftag="H2" isBookmarkSet="no" bookmark="yes" Order="_x0031_"/>
  <Shape xmlns="" ID="+kaQlPLwM3BBmj9FypXLikjVOdU=" pdftag="P" isBookmarkSet="no" bookmark="no" Order="_x0032_"/>
  <Shape xmlns="" ID="Bkj2Hzd7oYFP1/5wSmPihHAn0W4=" pdftag="H2" isBookmarkSet="no" bookmark="yes" Order="_x0031_"/>
  <Shape xmlns="" ID="ervVb4rLGGzhpIWgl8cMPQWMl14=" pdftag="P" isBookmarkSet="no" bookmark="no" Order="_x0032_"/>
  <Shape xmlns="" ID="eWVJJivZdg6B2VS3skS975syHs0=" pdftag="Figure" isBookmarkSet="no" bookmark="no" formula="no" inline="no" Lang="" Order="_x0033_" artifact="_x0030_" validate="yes"/>
  <Shape xmlns="" ID="uJgyxbRaxRFSpNZvBFgEL+A2Bmc=" pdftag="H2" isBookmarkSet="no" bookmark="yes" Order="_x0031_"/>
  <Shape xmlns="" ID="pqVlihlw8lfzqI5ZSxwsedguxtw=" pdftag="P" isBookmarkSet="no" bookmark="no" Order="_x0032_"/>
  <Shape xmlns="" ID="w4BvlaIGw5UU1TgIEi9oTrNOdC4=" pdftag="H2" isBookmarkSet="no" bookmark="yes" Order="_x0031_"/>
  <Shape xmlns="" ID="WY28IXIt6geeTy/0BO4S3H1kG4I=" pdftag="P" isBookmarkSet="no" bookmark="no" Order="_x0032_"/>
  <Shape xmlns="" ID="s72NUkpcej+VUTDVEpXQBv59BiM=" pdftag="Figure" isBookmarkSet="no" bookmark="no" artifact="_x0030_" formula="no" inline="no" Lang="" Order="_x0033_" validate="yes"/>
  <Shape xmlns="" ID="lvWvTMO30J0jABLJh+6DI5BNwt0=" pdftag="H2" isBookmarkSet="no" bookmark="yes" Order="_x0031_"/>
  <Shape xmlns="" ID="4qosVMLbzd1kOlu/sxHdZlllE84=" pdftag="P" isBookmarkSet="no" bookmark="no" Order="_x0032_"/>
  <Shape xmlns="" ID="SNrPnlyl5e/sNp3uxpWZPK7NRdE=" pdftag="Figure" isBookmarkSet="no" bookmark="no" formula="no" inline="no" Lang="" Order="_x0033_" artifact="_x0030_" validate="yes"/>
  <Shape xmlns="" ID="eJuzp6eYCzDK11QOSVRkdAH9m30=" pdftag="H2" isBookmarkSet="no" bookmark="yes" Order="_x0031_"/>
  <Shape xmlns="" ID="OEd5d4K3DT8VbSt1O0yfFXzw1qc=" pdftag="P" isBookmarkSet="no" bookmark="no" Order="_x0032_"/>
  <Shape xmlns="" ID="tC0DNMjefaSLZK965rBVB0kVEbc=" pdftag="H2" isBookmarkSet="no" bookmark="yes" Order="_x0031_"/>
  <Shape xmlns="" ID="dPECZz5M+EB8nX3XOIwZCdD09mQ=" pdftag="H2" isBookmarkSet="no" bookmark="yes" Order="_x0031_"/>
  <Shape xmlns="" ID="GT4K7Y7t5upntfaf6M/lNM9h5cA=" pdftag="P" isBookmarkSet="no" bookmark="no" Order="_x0032_"/>
  <Shape xmlns="" ID="IGj981zA14ONOCeWGDfMfzZJMsk=" pdftag="P" isBookmarkSet="no" bookmark="no" Order="_x0032_"/>
  <Shape xmlns="" ID="qCGCLL2BGiR45mXFwK/5giiI5FU=" pdftag="H2" isBookmarkSet="no" bookmark="yes" Order="_x0031_"/>
  <Shape xmlns="" ID="pS93prwSAQZyc126Bg+h1uz/u2I=" pdftag="Figure" isBookmarkSet="no" bookmark="no" Order="_x0033_" formula="no" artifact="_x0030_" inline="no" validate="yes" Lang=""/>
  <Shape xmlns="" ID="su26YVVZxteIiCi5P7WX6xC8glA=" pdftag="H2" isBookmarkSet="no" bookmark="yes" Order="_x0031_"/>
  <Shape xmlns="" ID="zlF1uv6xxD8EDJQ62F9XKhpSqm8=" pdftag="P" isBookmarkSet="no" bookmark="no" Order="_x0032_"/>
  <Shape xmlns="" ID="A0qaOGDXUODmWMH4DeilESFV0j0=" pdftag="H2" isBookmarkSet="no" bookmark="yes" Order="_x0031_"/>
  <Shape xmlns="" ID="D7Cf18FXAZOoU2gdDiXDZeUTFwI=" pdftag="P" isBookmarkSet="no" bookmark="no" Order="_x0032_"/>
  <Shape xmlns="" ID="6HbGPZOs9t9KkPDzQgNKiKndZHE=" pdftag="H2" isBookmarkSet="no" bookmark="yes" Order="_x0031_"/>
  <Shape xmlns="" ID="uyFL1GHZQOxLtgXy2Y/E8fVrl/s=" pdftag="P" isBookmarkSet="no" bookmark="no" Order="_x0032_"/>
  <Shape xmlns="" ID="KhsyGxOxJ4KQuNmhC8ODHU267Ao=" pdftag="Figure" isBookmarkSet="no" bookmark="no" Order="_x0033_" formula="no" artifact="_x0030_" inline="no" validate="yes" Lang=""/>
  <Shape xmlns="" ID="4eMy9TfI9YVFBQ33b8mv+cXe/G4=" pdftag="H2" isBookmarkSet="no" bookmark="yes" Order="_x0031_"/>
  <Shape xmlns="" ID="5t3aX7YrtSqSTLK7kI7nzNlJvgQ=" pdftag="P" isBookmarkSet="no" bookmark="no" Order="_x0032_"/>
  <SubText xmlns="" ID="9TXSIO7LY+D2OY9+WwmtGGYVoh0=" ActualText=""/>
  <SubText xmlns="" ID="e80lLa1KdnkoF+2xGc69cNkPGvk=" ActualText=""/>
  <SubText xmlns="" ID="eWVJJivZdg6B2VS3skS975syHs0=" ActualText=""/>
  <SubText xmlns="" ID="s72NUkpcej+VUTDVEpXQBv59BiM=" ActualText=""/>
  <SubText xmlns="" ID="SNrPnlyl5e/sNp3uxpWZPK7NRdE=" ActualText=""/>
  <SubText xmlns="" ID="pS93prwSAQZyc126Bg+h1uz/u2I=" ActualText=""/>
  <SubText xmlns="" ID="KhsyGxOxJ4KQuNmhC8ODHU267Ao=" ActualText=""/>
  <HyperLink xmlns="" ID="gyUS0UkBrQWuO0CMMdMNiwPn/5k=1" language="" validate="" plainAltText="VA_x2019_s_x0020_Community_x0020_Care_x0020_Provider_x0020_Education_x0020_and_x0020_Training_x0020_Resources" Lang=""/>
  <HyperLink xmlns="" ID="gyUS0UkBrQWuO0CMMdMNiwPn/5k=192" language="" validate="" plainAltText="VHA_x0020_TRAIN_x0020_website" Lang=""/>
  <HyperLink xmlns="" ID="gyUS0UkBrQWuO0CMMdMNiwPn/5k=292" language="" validate="" plainAltText="VHA_x0020_TRAIN_x0020_log_x0020_in_x0020_page" Lang=""/>
  <HyperLink xmlns="" ID="1bet+ydx3x7L+A3hinWAhBepN6U=33" language="" validate="" plainAltText="VDC_x0020_September_x0020_Educational_x0020_Webinar_x0020_Post_x0020_Event_x0020_Survey" Lang=""/>
  <HyperLink xmlns="" ID="1bet+ydx3x7L+A3hinWAhBepN6U=188" language="" validate="" plainAltText="veterandirected_x0040_acl.hhs.gov" Lang=""/>
  <HyperLink xmlns="" ID="1bet+ydx3x7L+A3hinWAhBepN6U=358" language="" validate="" plainAltText="NWD_x0020_Website" Lang=""/>
  <Shape xmlns="" ID="zWnQlVK4GrntRngY2kzYm4Z6pXE=" pdftag="H2" isBookmarkSet="no" bookmark="yes" Order="_x0031_"/>
  <Shape xmlns="" ID="i/O2yRMCul4Hs1myGrLhaxHfWwU=" pdftag="Figure" isBookmarkSet="no" bookmark="no" Order="_x0032_" formula="no" inline="no" artifact="_x0030_" validate="yes" Lang=""/>
  <Shape xmlns="" ID="Ql5yTrPGykL51kGgMOMy9boTJ98=" pdftag="H2" isBookmarkSet="no" bookmark="yes" Order="_x0031_"/>
  <Shape xmlns="" ID="OkNxzWbWs6SyfTx4IdF4mmtxKlI=" pdftag="P" isBookmarkSet="no" bookmark="no" Order="_x0032_"/>
  <Shape xmlns="" ID="Qx5Ou9gOfKk8LSY+tyH15uRwgec=" pdftag="H2" isBookmarkSet="no" bookmark="yes" Order="_x0031_"/>
  <Shape xmlns="" ID="S6zQkaqHT+VQy1jLk1/J92crVeI=" pdftag="Figure" isBookmarkSet="no" bookmark="no" Order="_x0032_" formula="no" artifact="_x0030_" inline="no" validate="yes" Lang=""/>
  <Shape xmlns="" ID="Hli4j48pjBcEWO1c0f3TsOA6RCU=" pdftag="H2" isBookmarkSet="no" bookmark="yes" Order="_x0031_"/>
  <Shape xmlns="" ID="f6JYz6EwbXflCtCWbPv7yf245xE=" pdftag="P" isBookmarkSet="no" bookmark="no" Order="_x0032_"/>
  <Shape xmlns="" ID="lZRMXkaidDgeY9JDOR4Kot/aRPY=" pdftag="P" isBookmarkSet="no" bookmark="no" Order="_x0033_"/>
  <Shape xmlns="" ID="UlHbke94BiLXrcGUjxMWGRRIeSU=" pdftag="P" isBookmarkSet="no" bookmark="no" Order="_x0032_"/>
  <Shape xmlns="" ID="vT8lWt1dBkekzdFP5XA3nMMt2+g=" pdftag="H2" isBookmarkSet="no" bookmark="yes" Order="_x0031_"/>
  <Shape xmlns="" ID="5jFeir09ztHZ2OjQL98KbGyd524=" pdftag="H2" isBookmarkSet="no" bookmark="yes" Order="_x0031_"/>
  <Shape xmlns="" ID="bg/9xa99EPD5uFU9QKvq8J4q8/I=" pdftag="P" isBookmarkSet="no" bookmark="no" Order="_x0032_"/>
  <Shape xmlns="" ID="C3Ujp54pvIcI7L6ugPLOqWexGJQ=" pdftag="P" isBookmarkSet="no" bookmark="no" Order="_x0032_"/>
  <Shape xmlns="" ID="LRA1TCEubx5dDV8eDYztt09MzG8=" pdftag="H2" isBookmarkSet="no" bookmark="yes" Order="_x0031_"/>
  <Shape xmlns="" ID="q21wBoYxvDNkbKbMyRoavgCVaos=" pdftag="Figure" isBookmarkSet="no" bookmark="no" Order="_x0033_" formula="no" artifact="_x0030_" inline="no" validate="yes" Lang=""/>
  <Shape xmlns="" ID="gL0HIHDXPo4dTr8+Y+QRzWUiXNI=" pdftag="H2" isBookmarkSet="no" bookmark="yes" Order="_x0031_"/>
  <Shape xmlns="" ID="MaV2GD348qBdV3kyL6PEnJXfIKo=" pdftag="P" isBookmarkSet="no" bookmark="no" Order="_x0032_"/>
  <Shape xmlns="" ID="/GQM/7E6THtScjsEDnNrj6FKMYQ=" pdftag="H2" isBookmarkSet="no" bookmark="yes" Order="_x0031_"/>
  <Shape xmlns="" ID="0Q7wWVQKFb8Y1NcGPANA9Bizej8=" pdftag="P" isBookmarkSet="no" bookmark="no" Order="_x0032_"/>
  <Shape xmlns="" ID="k2BqOEU9Pc7KgXJWsk6AdGziQXw=" pdftag="Figure" isBookmarkSet="no" bookmark="no" Order="_x0033_" formula="no" artifact="_x0030_" inline="no" validate="yes" Lang=""/>
  <Shape xmlns="" ID="T+PzXpaS6AtsjFNHTxxAk3Sya54=" pdftag="H2" isBookmarkSet="no" bookmark="yes" Order="_x0031_"/>
  <Shape xmlns="" ID="1bet+ydx3x7L+A3hinWAhBepN6U=" pdftag="P" isBookmarkSet="no" bookmark="no" Order="_x0032_"/>
  <SubText xmlns="" ID="i/O2yRMCul4Hs1myGrLhaxHfWwU=" ActualText=""/>
  <SubText xmlns="" ID="S6zQkaqHT+VQy1jLk1/J92crVeI=" ActualText=""/>
  <SubText xmlns="" ID="q21wBoYxvDNkbKbMyRoavgCVaos=" ActualText=""/>
  <SubText xmlns="" ID="k2BqOEU9Pc7KgXJWsk6AdGziQXw=" ActualText=""/>
  <table xmlns="" ID="f6JYz6EwbXflCtCWbPv7yf245xE=" type="_x0030_" HRows="_x0030_" HCols="_x0030_" Summary="" TableLinerizing="H" Header="no" Caption="no" Exclude="no" LinkedHeaders="" Scope=""/>
  <table xmlns="" ID="meUi37FAFpzLprdb0NZIfSRDLTo=" Header="no" Caption="no" Exclude="no" LinkedHeaders="" Scope=""/>
  <table xmlns="" ID="mcbi2QLKWUlpfAu43nSPZGjlrng=" Header="no" Caption="no" Exclude="no" LinkedHeaders="" Scope=""/>
  <table xmlns="" ID="AK/k+Wycx/Xcev04F+J2N8blyC0=" Header="no" Caption="no" Exclude="no" LinkedHeaders="" Scope=""/>
  <table xmlns="" ID="exQYfBTqWAUPjX8lfNvYlpLQYXw=" Header="no" Caption="no" Exclude="no" LinkedHeaders="" Scope=""/>
  <table xmlns="" ID="ZVB/I0dfIx/N+2k4AmBmyr4wFiQ=" Header="no" Caption="no" Exclude="no" LinkedHeaders="" Scope=""/>
  <table xmlns="" ID="dJXBTstFePEnkrhc9Og8+V/KBe0=" Header="no" Caption="no" Exclude="no" LinkedHeaders="" Scope=""/>
  <table xmlns="" ID="9tp0dNY6K8ovlRwDrRUIGd6plBM=" Header="no" Caption="no" Exclude="no" LinkedHeaders="" Scope=""/>
  <table xmlns="" ID="LYoXKIH2IjhuJIDp3dpWHyf85iw=" Header="no" Caption="no" Exclude="no" LinkedHeaders="" Scope=""/>
  <table xmlns="" ID="TUe8HeoDlfqKb3S1P5kUY4xnZPc=" Header="no" Caption="no" Exclude="no" LinkedHeaders="" Scope=""/>
  <table xmlns="" ID="WtVMOJxmQad/qkjttB6v78NuYdU=" Header="no" Caption="no" Exclude="no" LinkedHeaders="" Scope=""/>
  <table xmlns="" ID="QSazBF6xsk3VDoQEYd1i5caEN9w=" Header="no" Caption="no" Exclude="no" LinkedHeaders="" Scope=""/>
  <table xmlns="" ID="dFAsSQebcC48jifYidNWtRlW4Gw=" Header="no" Caption="no" Exclude="no" LinkedHeaders="" Scope=""/>
  <table xmlns="" ID="DIyeWbXfXZ4Jvy5MDTfb7pa9CCM=" Header="no" Caption="no" Exclude="no" LinkedHeaders="" Scope=""/>
  <table xmlns="" ID="mbe04DEWnv5bMWhxrnxqQ1ReYJc=" Header="no" Caption="no" Exclude="no" LinkedHeaders="" Scope=""/>
  <table xmlns="" ID="A7pb0PrfijrvtS9B10+MvbkzgN0=" Header="no" Caption="no" Exclude="no" LinkedHeaders="" Scope=""/>
  <table xmlns="" ID="9DzNta1XnRHaTq8GW6BLTqQKgHc=" Header="no" Caption="no" Exclude="no" LinkedHeaders="" Scope=""/>
  <table xmlns="" ID="8zRGdpczmjkPtWgFhA9B4HCxgm0=" Header="no" Caption="no" Exclude="no" LinkedHeaders="" Scope=""/>
  <table xmlns="" ID="eqM6sm2JexN3H62iLWDNsyt8TLc=" Header="no" Caption="no" Exclude="no" LinkedHeaders="" Scope=""/>
  <table xmlns="" ID="NMjbXlEJ5v/kSX/RTPpLsHdTO18=" Header="no" Caption="no" Exclude="no" LinkedHeaders="" Scope=""/>
  <table xmlns="" ID="b9agzPLC+Gni5m/1yO1y9dkJ0zs=" Header="no" Caption="no" Exclude="no" LinkedHeaders="" Scope=""/>
  <table xmlns="" ID="7tolyAipQEqmwBkrdcStt9DHFtU=" Header="no" Caption="no" Exclude="no" LinkedHeaders="" Scope=""/>
  <table xmlns="" ID="+DkZZ0tKySY5Gj+B9u9x+x25oQI=" Header="no" Caption="no" Exclude="no" LinkedHeaders="" Scope=""/>
  <table xmlns="" ID="UJxVI9+rMzbaiJHfgegHbKix4r8=" Header="no" Caption="no" Exclude="no" LinkedHeaders="" Scope=""/>
  <HyperLink xmlns="" ID="lHshosblccuXTNB8jCBFLSDEVX8=-1203650081295.33_433.2" language="" validate="" plainAltText="AARP_x0020_Battlefield_x0020_Heroes_x0020_Video" Lang=""/>
  <HyperLink xmlns="" ID="lHshosblccuXTNB8jCBFLSDEVX8=240815545103.2_454.8" language="" validate="" plainAltText="AARP_x0020_Battlefield_x0020_Heroes_x0020_Video"/>
  <HyperLink xmlns="" ID="lHshosblccuXTNB8jCBFLSDEVX8=582467747189.385_454.8" language="" validate="" plainAltText="AARP_x0020_Battlefield_x0020_Heroes_x0020_Video" Lang=""/>
  <HyperLink xmlns="" ID="lHshosblccuXTNB8jCBFLSDEVX8=936610510103.2_476.4" language="" validate="" plainAltText="AARP_x0020_Battlefield_x0020_Heroes_x0020_Video"/>
  <HyperLink xmlns="" ID="lHshosblccuXTNB8jCBFLSDEVX8=79135261103.2_498" language="" validate="" plainAltText="AARP_x0020_Battlefield_x0020_Heroes_x0020_Video"/>
  <HyperLink xmlns="" ID="EWE/ruJS6LMqj2vZ7pyatrTG6wk=-111384088842.64189_180" language="" validate="" plainAltText="AARP_x0020_Battlefield_x0020_Heroes_x0020_Video" Lang=""/>
  <HyperLink xmlns="" ID="EWE/ruJS6LMqj2vZ7pyatrTG6wk=58246774742.64189_244.08" language="" validate="" plainAltText="AARP_x0020_Battlefield_x0020_Heroes_x0020_Video" Lang=""/>
  <HyperLink xmlns="" ID="EWE/ruJS6LMqj2vZ7pyatrTG6wk=181884638242.64189_270.48" language="" validate="" plainAltText="AARP_x0020_Battlefield_x0020_Heroes_x0020_Video"/>
  <HyperLink xmlns="" ID="EWE/ruJS6LMqj2vZ7pyatrTG6wk=-197638594842.64189_296.88" language="" validate="" plainAltText="AARP_x0020_Battlefield_x0020_Heroes_x0020_Video"/>
  <HyperLink xmlns="" ID="EWE/ruJS6LMqj2vZ7pyatrTG6wk=23279448542.64189_387.36" language="" validate="" plainAltText="Voices_x0020_of_x0020_Veterans_x0020_in_x0020_VDC_x0020_Article" Lang=""/>
  <HyperLink xmlns="" ID="EWE/ruJS6LMqj2vZ7pyatrTG6wk=1078840942.64189_413.76" language="" validate="" plainAltText="Voices_x0020_of_x0020_Veterans_x0020_in_x0020_VDC_x0020_Article"/>
  <HyperLink xmlns="" ID="EWE/ruJS6LMqj2vZ7pyatrTG6wk=-141603355342.64189_477.84" language="" validate="" plainAltText="San_x0020_Diego_x0020_VDC_x0020_Program_x0020_video" Lang=""/>
  <HyperLink xmlns="" ID="ZCNZuZy7yHxd/VBUgwOy2gVvG4s=-104531600643.2_183.6" language="" validate="" plainAltText="Veteran_x0020_and_x0020_caregiver_x0020_infographic"/>
  <HyperLink xmlns="" ID="ZCNZuZy7yHxd/VBUgwOy2gVvG4s=-189347504043.2_248.4" language="" validate="" plainAltText="ADNA_x0020_infographic"/>
  <HyperLink xmlns="" ID="ZCNZuZy7yHxd/VBUgwOy2gVvG4s=-179666827943.2_272.4" language="" validate="" plainAltText="ADNA_x0020_Infographic"/>
  <HyperLink xmlns="" ID="ZCNZuZy7yHxd/VBUgwOy2gVvG4s=13357618843.2_296.4" language="" validate="" plainAltText="ADNA_x0020_Infographic"/>
  <HyperLink xmlns="" ID="ZCNZuZy7yHxd/VBUgwOy2gVvG4s=133131188343.2_361.2" language="" validate="" plainAltText="VAMC_x0020_infographic"/>
  <HyperLink xmlns="" ID="ZCNZuZy7yHxd/VBUgwOy2gVvG4s=-185946999343.2_385.2" language="" validate="" plainAltText="VAMC_x0020_infographic"/>
  <HyperLink xmlns="" ID="7zd5o5lS/CJWb41aevE7qsmA33U=-873272303202.2_160.8" plainAltText="https:_x002F__x002F_nwd.acl.gov_x002F_" language=""/>
  <HyperLink xmlns="" ID="7zd5o5lS/CJWb41aevE7qsmA33U=105603701770.2_407.52" language="" validate="" plainAltText="VDC_x0020_Reporting_x0020_tool_x0020_request_x0020_form"/>
  <HyperLink xmlns="" ID="7zd5o5lS/CJWb41aevE7qsmA33U=205177128770.2_431.52" language="" validate="" plainAltText="VDC_x0020_Reporting_x0020_tool_x0020_request_x0020_form"/>
  <HyperLink xmlns="" ID="drEPF34z7DzEjPWHlOEa/CndP6I=833942350120.6_142.8" language="" validate="" plainAltText="Post_x0020_event_x0020_survey"/>
  <HyperLink xmlns="" ID="drEPF34z7DzEjPWHlOEa/CndP6I=-1220454614120.6_171.6" language="" validate="" plainAltText="Post_x0020_event_x0020_survey"/>
  <HyperLink xmlns="" ID="drEPF34z7DzEjPWHlOEa/CndP6I=2112532646120.6_288.24" plainAltText="veterandirected_x0040_acl.hhs.gov" language=""/>
  <Shape xmlns="" ID="No9tQXkyNEyyxogGrVYaKm5IikE=" pdftag="P" isBookmarkSet="no" bookmark="no" Order="_x0032_"/>
  <Shape xmlns="" ID="XCUSZCs1Tug6JYRzb+DpTk9vIBw=" isBookmarkSet="no" bookmark="no" Order="_x0033_" validate="no" artifact="_x0031_" pdftag="_x005B_Artifact_x005D_" formula="no" inline="no" Lang=""/>
  <Shape xmlns="" ID="SRk5qlcOeqM4al28dzul0AJjtFo=" pdftag="Figure" isBookmarkSet="no" bookmark="no" Order="_x0032_" artifact="_x0031_" validate="no" formula="no" inline="no" Lang=""/>
  <Shape xmlns="" ID="lHshosblccuXTNB8jCBFLSDEVX8=" pdftag="P" isBookmarkSet="no" bookmark="no" Order="_x0033_"/>
  <Shape xmlns="" ID="VTC516MkmztnwcmWrrCh+hm3h3M=" pdftag="H2" isBookmarkSet="no" bookmark="yes" Order="_x0031_"/>
  <Shape xmlns="" ID="EWE/ruJS6LMqj2vZ7pyatrTG6wk=" pdftag="P" isBookmarkSet="no" bookmark="no" Order="_x0032_"/>
  <Shape xmlns="" ID="c7b1mor5Q/m4XIY/VulQO/4WNgE=" pdftag="H2" isBookmarkSet="no" bookmark="yes" Order="_x0031_"/>
  <Shape xmlns="" ID="p4lzdOc2UrQH+ZOxkuAkU9sfZw0=" pdftag="H2" isBookmarkSet="no" bookmark="yes" Order="_x0031_"/>
  <Shape xmlns="" ID="1UecPKPuDnK6iKIzz98IpC2Xu6E=" pdftag="P" isBookmarkSet="no" bookmark="no" Order="_x0032_"/>
  <Shape xmlns="" ID="iMD48lUM1kJ9OtubxniOkt5RX3g=" isBookmarkSet="no" bookmark="no" Order="_x0033_" formula="no" pdftag="Figure" artifact="_x0030_" inline="no" validate="yes" Lang=""/>
  <Shape xmlns="" ID="SuSq3FqfK1qSiobct+1mOa6bLG4=" pdftag="Figure" isBookmarkSet="no" bookmark="no" Order="_x0034_" formula="no" artifact="_x0030_" inline="no" validate="yes" Lang=""/>
  <Shape xmlns="" ID="cm221lvkqDZIkdDxRrzlgvVOzLE=" pdftag="P" isBookmarkSet="no" bookmark="no" Order="_x0033_"/>
  <Shape xmlns="" ID="7zqqpkNGwEgfRb5PTrxhNoz24Lo=" pdftag="H2" isBookmarkSet="no" bookmark="yes" Order="_x0031_"/>
  <Shape xmlns="" ID="W3v2hIePMvckecTMTIguzYh+coY=" pdftag="Figure" isBookmarkSet="no" bookmark="no" Order="_x0032_" formula="no" artifact="_x0030_" inline="no" validate="yes" Lang=""/>
  <Shape xmlns="" ID="bD53tI8qH1sqQ+rkpXQY4ZRXU4c=" pdftag="P" isBookmarkSet="no" bookmark="no" Order="_x0033_"/>
  <Shape xmlns="" ID="2fpmLpMhrfR/c5T5kty3OQ65CMs=" pdftag="H2" isBookmarkSet="no" bookmark="yes" Order="_x0031_"/>
  <Shape xmlns="" ID="Klqf3I9CmtadzhamzcVMKuildRE=" pdftag="Figure" isBookmarkSet="no" bookmark="no" Order="_x0032_" formula="no" artifact="_x0030_" inline="no" validate="yes" Lang=""/>
  <Shape xmlns="" ID="VoDc1FWk4+WXoT2XZZb4FVCfNgQ=" pdftag="P" isBookmarkSet="no" bookmark="no" Order="_x0033_"/>
  <Shape xmlns="" ID="SJ4Bw5uSSTcp6FBHrkF28j7X9x0=" pdftag="H2" isBookmarkSet="no" bookmark="yes" Order="_x0031_"/>
  <Shape xmlns="" ID="oExD1raE8cv8oz523YDfcTZzQk0=" pdftag="Figure" isBookmarkSet="no" bookmark="no" Order="_x0032_" formula="no" artifact="_x0030_" inline="no" validate="yes" Lang=""/>
  <Shape xmlns="" ID="3F7uhUxdCH+AvFSic96nP1e/+I8=" pdftag="H2" isBookmarkSet="no" bookmark="yes" Order="_x0031_"/>
  <Shape xmlns="" ID="ZCNZuZy7yHxd/VBUgwOy2gVvG4s=" pdftag="P" isBookmarkSet="no" bookmark="no" Order="_x0032_"/>
  <Shape xmlns="" ID="LvWWK48uGkEvEQBuDlVLUKVkGVM=" pdftag="H2" isBookmarkSet="no" bookmark="yes" Order="_x0031_"/>
  <Shape xmlns="" ID="7zd5o5lS/CJWb41aevE7qsmA33U=" pdftag="P" isBookmarkSet="no" bookmark="no" Order="_x0032_"/>
  <Shape xmlns="" ID="12kSS9rj1jEQQrMLlNesM+2fQ2Y=" pdftag="H2" isBookmarkSet="no" bookmark="yes" Order="_x0031_"/>
  <Shape xmlns="" ID="RaJuUNoBSt2vi4153KU/7lR99IE=" pdftag="P" isBookmarkSet="no" bookmark="no" Order="_x0032_"/>
  <Shape xmlns="" ID="pirnumnKze1Rr6+YfWxh1nScDvo=" pdftag="Figure" isBookmarkSet="no" bookmark="no" Order="_x0033_"/>
  <Shape xmlns="" ID="T7rK2F/3t2npptdRADB5fFPEgiA=" pdftag="H2" isBookmarkSet="no" bookmark="yes" Order="_x0031_"/>
  <Shape xmlns="" ID="drEPF34z7DzEjPWHlOEa/CndP6I=" pdftag="P" isBookmarkSet="no" bookmark="no" Order="_x0032_"/>
  <Shape xmlns="" ID="uy/uUge6D78L77SEEVFzaCwMZ3o=" pdftag="Figure" isBookmarkSet="no" bookmark="no" Order="_x0033_"/>
  <HyperLink xmlns="" ID="qFP3Zu2bfk8/TDJVRZcFNRl7WDI=-1045316006380.6333_471.6" plainAltText="https:_x002F__x002F_nwd.acl.gov_x002F_pdf_x002F_Veteran_x0025_20Directed_x0025_20Care.pdf" Lang=""/>
  <HyperLink xmlns="" ID="k+eXECsBnncIc6AZSy8jZdmp2Ko=1878506284380.6333_462.7078" plainAltText="https:_x002F__x002F_nwd.acl.gov_x002F_pdf_x002F_The_x0025_20Role_x0025_20of_x0025_20Aging_x0025_20a" Lang=""/>
  <HyperLink xmlns="" ID="k+eXECsBnncIc6AZSy8jZdmp2Ko=-1022213221380.6333_477.1078" plainAltText="nd_x0025_20Disability_x0025_20Network_x0025_20Agencies_x0025_20in_x0025_20Vetera"/>
  <HyperLink xmlns="" ID="k+eXECsBnncIc6AZSy8jZdmp2Ko=901826322380.6333_491.5078" plainAltText="n_x0025_20Directed_x0025_20Care.pdf"/>
  <HyperLink xmlns="" ID="VEl26H1vJmoMS/GYXC0angqdHP8=726013291385.2_465.6" plainAltText="https:_x002F__x002F_nwd.acl.gov_x002F_pdf_x002F_The_x0025_20Power_x0025_20of_x0025_20Veteran_x0025_" Lang=""/>
  <HyperLink xmlns="" ID="VEl26H1vJmoMS/GYXC0angqdHP8=1446107146385.2_480" plainAltText="_x0032_0Directed_x0025_20Care_x0025_20for_x0025_20Veterans_x0025_20Affairs_x0025_20Med"/>
  <HyperLink xmlns="" ID="VEl26H1vJmoMS/GYXC0angqdHP8=337321355385.2_494.4" plainAltText="ical_x0025_20Centers.pdf"/>
  <HyperLink xmlns="" ID="z7Gcyttf2NIak2ZwZPVYI/XyUpY=-873272303202.2_160.8" plainAltText="https:_x002F__x002F_nwd.acl.gov_x002F_" Lang=""/>
  <HyperLink xmlns="" ID="z7Gcyttf2NIak2ZwZPVYI/XyUpY=105603701770.2_407.52" plainAltText="https:_x002F__x002F_app.smartsheet.com_x002F_b_x002F_form_x002F_7fa4d5f96b884a26a790e722bd4" Lang=""/>
  <HyperLink xmlns="" ID="z7Gcyttf2NIak2ZwZPVYI/XyUpY=205177128770.2_431.52" plainAltText="_x0038_0c36"/>
  <HyperLink xmlns="" ID="hVwbYJF2wNNkLlCiAYg3fot0dyU=833942350120.6_142.8" plainAltText="https:_x002F__x002F_www.research.net_x002F_r_x002F_Jan_VDC_Educational_Webinar_2" Lang=""/>
  <HyperLink xmlns="" ID="hVwbYJF2wNNkLlCiAYg3fot0dyU=-1220454614120.6_171.6" plainAltText="_x0030_20"/>
  <HyperLink xmlns="" ID="hVwbYJF2wNNkLlCiAYg3fot0dyU=2112532646120.6_288.24" plainAltText="veterandirected_x0040_acl.hhs.gov" language="" Lang=""/>
  <Shape xmlns="" ID="qFP3Zu2bfk8/TDJVRZcFNRl7WDI=" pdftag="P" isBookmarkSet="no" bookmark="no" Order="_x0034_"/>
  <Shape xmlns="" ID="k+eXECsBnncIc6AZSy8jZdmp2Ko=" pdftag="P" isBookmarkSet="no" bookmark="no" Order="_x0034_"/>
  <Shape xmlns="" ID="VEl26H1vJmoMS/GYXC0angqdHP8=" pdftag="P" isBookmarkSet="no" bookmark="no" Order="_x0034_"/>
  <Shape xmlns="" ID="z7Gcyttf2NIak2ZwZPVYI/XyUpY=" pdftag="P" isBookmarkSet="no" bookmark="no" Order="_x0032_"/>
  <Shape xmlns="" ID="umUUKI+Le+Pd+vrBfflNn/Xraqk=" pdftag="H2" isBookmarkSet="no" bookmark="yes" Order="_x0031_"/>
  <Shape xmlns="" ID="DIf2GDc+BDtQhUE1snZfmFevXiY=" pdftag="P" isBookmarkSet="no" bookmark="no" Order="_x0032_"/>
  <Shape xmlns="" ID="TXYv/slyAVr8nZ/Ijckx13g+JX4=" pdftag="Figure" isBookmarkSet="no" bookmark="no" Order="_x0033_" formula="no" artifact="_x0030_" inline="no" validate="yes" Lang=""/>
  <Shape xmlns="" ID="hVwbYJF2wNNkLlCiAYg3fot0dyU=" pdftag="P" isBookmarkSet="no" bookmark="no" Order="_x0032_"/>
  <Shape xmlns="" ID="s45Z8Ku2iQdSX8rdmdvd6ws5LYs=" pdftag="Figure" isBookmarkSet="no" bookmark="no" Order="_x0033_" formula="no" artifact="_x0030_" inline="no" validate="yes" Lang=""/>
  <SubText xmlns="" ID="XCUSZCs1Tug6JYRzb+DpTk9vIBw=" ActualText=""/>
  <SubText xmlns="" ID="iMD48lUM1kJ9OtubxniOkt5RX3g=" ActualText=""/>
  <SubText xmlns="" ID="SuSq3FqfK1qSiobct+1mOa6bLG4=" ActualText=""/>
  <SubText xmlns="" ID="W3v2hIePMvckecTMTIguzYh+coY=" ActualText=""/>
  <SubText xmlns="" ID="Klqf3I9CmtadzhamzcVMKuildRE=" ActualText=""/>
  <SubText xmlns="" ID="oExD1raE8cv8oz523YDfcTZzQk0=" ActualText=""/>
  <SubText xmlns="" ID="TXYv/slyAVr8nZ/Ijckx13g+JX4=" ActualText=""/>
  <SubText xmlns="" ID="s45Z8Ku2iQdSX8rdmdvd6ws5LYs=" ActualText=""/>
</PAW>
</file>

<file path=customXml/itemProps1.xml><?xml version="1.0" encoding="utf-8"?>
<ds:datastoreItem xmlns:ds="http://schemas.openxmlformats.org/officeDocument/2006/customXml" ds:itemID="{344EFFF3-9EBF-45ED-B2E2-C7CC2B69730A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100-8881_Lewin_PPT_template_5-20-13</Template>
  <TotalTime>24010</TotalTime>
  <Words>385</Words>
  <Application>Microsoft Office PowerPoint</Application>
  <PresentationFormat>On-screen Show (4:3)</PresentationFormat>
  <Paragraphs>43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Arial Black</vt:lpstr>
      <vt:lpstr>Calibri</vt:lpstr>
      <vt:lpstr>Constantia</vt:lpstr>
      <vt:lpstr>Tahoma</vt:lpstr>
      <vt:lpstr>Times New Roman</vt:lpstr>
      <vt:lpstr>Trebuchet MS</vt:lpstr>
      <vt:lpstr>Verdana</vt:lpstr>
      <vt:lpstr>Wingdings</vt:lpstr>
      <vt:lpstr>Wingdings 2</vt:lpstr>
      <vt:lpstr>100-8881_Lewin_PPT_template_5-20-13</vt:lpstr>
      <vt:lpstr>LewinGroup</vt:lpstr>
      <vt:lpstr>13_Divider 2 - Deloitte Screen (medium) US 03 Feb09</vt:lpstr>
      <vt:lpstr>11_Office Theme</vt:lpstr>
      <vt:lpstr>Trebuchet-White Master</vt:lpstr>
      <vt:lpstr>VDC Provider COVID-19 Listening Session</vt:lpstr>
      <vt:lpstr>Agenda</vt:lpstr>
      <vt:lpstr>COVID-19 Resources</vt:lpstr>
      <vt:lpstr>Announcements from VHA regarding VDC </vt:lpstr>
      <vt:lpstr>What’s Happening On The Ground?</vt:lpstr>
      <vt:lpstr>Mentimeter Survey</vt:lpstr>
      <vt:lpstr>Closing</vt:lpstr>
    </vt:vector>
  </TitlesOfParts>
  <Company>The Lewin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2020 VDC Educational Webinar</dc:title>
  <dc:subject>AARP Battlefield Heroes Video, Discussion with a VDC Veteran Caregiver, VDC infographics</dc:subject>
  <dc:creator>ACL, The Lewin Group</dc:creator>
  <cp:keywords>Veteran, caregiver, infographics, aging and disability network agencies, veterans affairs medical centers, infographics, AARP</cp:keywords>
  <cp:lastModifiedBy>Chilton, Kelly (ACL) (CTR)</cp:lastModifiedBy>
  <cp:revision>947</cp:revision>
  <cp:lastPrinted>2016-11-10T15:10:27Z</cp:lastPrinted>
  <dcterms:created xsi:type="dcterms:W3CDTF">2013-10-07T20:44:29Z</dcterms:created>
  <dcterms:modified xsi:type="dcterms:W3CDTF">2020-04-02T15:39:15Z</dcterms:modified>
</cp:coreProperties>
</file>